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79" r:id="rId4"/>
    <p:sldMasterId id="2147483680" r:id="rId5"/>
    <p:sldMasterId id="2147483681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258809e792_0_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g2258809e792_0_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4ceebb16bf_0_66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2" name="Google Shape;272;g24ceebb16bf_0_6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343A4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24ceebb16bf_0_63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1" name="Google Shape;281;g24ceebb16bf_0_6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343A40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24ceebb16bf_0_65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0" name="Google Shape;290;g24ceebb16bf_0_6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>
              <a:solidFill>
                <a:srgbClr val="343A4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24ceebb16bf_0_7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24ceebb16bf_0_7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24ceebb16bf_0_6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24ceebb16bf_0_6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24ceebb16bf_0_2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24ceebb16bf_0_2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24ceebb16bf_0_22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g24ceebb16bf_0_2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258809e792_0_77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g2258809e792_0_77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4ceebb16bf_0_3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24ceebb16bf_0_3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26084748a3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226084748a3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24ceebb16bf_0_56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g24ceebb16bf_0_56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4ceebb16bf_0_5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24ceebb16bf_0_5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24ceebb16bf_0_132:notes"/>
          <p:cNvSpPr/>
          <p:nvPr>
            <p:ph idx="2" type="sldImg"/>
          </p:nvPr>
        </p:nvSpPr>
        <p:spPr>
          <a:xfrm>
            <a:off x="1714500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1" name="Google Shape;261;g24ceebb16bf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g24ceebb16bf_0_132:notes"/>
          <p:cNvSpPr txBox="1"/>
          <p:nvPr>
            <p:ph idx="11" type="ftr"/>
          </p:nvPr>
        </p:nvSpPr>
        <p:spPr>
          <a:xfrm>
            <a:off x="0" y="868521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3" name="Google Shape;263;g24ceebb16bf_0_132:notes"/>
          <p:cNvSpPr txBox="1"/>
          <p:nvPr>
            <p:ph idx="12" type="sldNum"/>
          </p:nvPr>
        </p:nvSpPr>
        <p:spPr>
          <a:xfrm>
            <a:off x="3884613" y="868521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1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2">
  <p:cSld name="TITLE_AND_BODY_1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521023" y="468836"/>
            <a:ext cx="1488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5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3">
  <p:cSld name="TITLE_AND_BODY_2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"/>
          <p:cNvSpPr txBox="1"/>
          <p:nvPr>
            <p:ph idx="12" type="sldNum"/>
          </p:nvPr>
        </p:nvSpPr>
        <p:spPr>
          <a:xfrm>
            <a:off x="8521023" y="468836"/>
            <a:ext cx="1488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5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7">
  <p:cSld name="TITLE_AND_BODY_6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/>
          <p:nvPr>
            <p:ph idx="12" type="sldNum"/>
          </p:nvPr>
        </p:nvSpPr>
        <p:spPr>
          <a:xfrm>
            <a:off x="8521023" y="468836"/>
            <a:ext cx="1488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5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4">
  <p:cSld name="TITLE_AND_BODY_3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6"/>
          <p:cNvSpPr txBox="1"/>
          <p:nvPr>
            <p:ph idx="12" type="sldNum"/>
          </p:nvPr>
        </p:nvSpPr>
        <p:spPr>
          <a:xfrm>
            <a:off x="8521023" y="468836"/>
            <a:ext cx="1488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5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5">
  <p:cSld name="TITLE_AND_BODY_4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/>
          <p:nvPr>
            <p:ph idx="12" type="sldNum"/>
          </p:nvPr>
        </p:nvSpPr>
        <p:spPr>
          <a:xfrm>
            <a:off x="8521023" y="468836"/>
            <a:ext cx="1488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5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6">
  <p:cSld name="TITLE_AND_BODY_5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 txBox="1"/>
          <p:nvPr>
            <p:ph idx="12" type="sldNum"/>
          </p:nvPr>
        </p:nvSpPr>
        <p:spPr>
          <a:xfrm>
            <a:off x="8521023" y="468836"/>
            <a:ext cx="1488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5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TITLE_AND_BODY_7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9"/>
          <p:cNvSpPr txBox="1"/>
          <p:nvPr>
            <p:ph idx="12" type="sldNum"/>
          </p:nvPr>
        </p:nvSpPr>
        <p:spPr>
          <a:xfrm>
            <a:off x="8521023" y="468836"/>
            <a:ext cx="1488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8">
  <p:cSld name="TITLE_AND_BODY_8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0"/>
          <p:cNvSpPr txBox="1"/>
          <p:nvPr>
            <p:ph idx="12" type="sldNum"/>
          </p:nvPr>
        </p:nvSpPr>
        <p:spPr>
          <a:xfrm>
            <a:off x="8521023" y="468836"/>
            <a:ext cx="1488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Slide">
  <p:cSld name="63_Title Slide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21"/>
          <p:cNvPicPr preferRelativeResize="0"/>
          <p:nvPr/>
        </p:nvPicPr>
        <p:blipFill rotWithShape="1">
          <a:blip r:embed="rId2">
            <a:alphaModFix amt="25000"/>
          </a:blip>
          <a:srcRect b="12495" l="0" r="0" t="12502"/>
          <a:stretch/>
        </p:blipFill>
        <p:spPr>
          <a:xfrm>
            <a:off x="0" y="8299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21"/>
          <p:cNvSpPr txBox="1"/>
          <p:nvPr>
            <p:ph idx="1" type="body"/>
          </p:nvPr>
        </p:nvSpPr>
        <p:spPr>
          <a:xfrm>
            <a:off x="800100" y="1404225"/>
            <a:ext cx="5937600" cy="23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91425">
            <a:normAutofit/>
          </a:bodyPr>
          <a:lstStyle>
            <a:lvl1pPr indent="-32385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Char char="•"/>
              <a:defRPr sz="1500">
                <a:solidFill>
                  <a:schemeClr val="dk2"/>
                </a:solidFill>
              </a:defRPr>
            </a:lvl1pPr>
            <a:lvl2pPr indent="-317500" lvl="1" marL="9144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•"/>
              <a:defRPr sz="1400">
                <a:solidFill>
                  <a:schemeClr val="dk2"/>
                </a:solidFill>
              </a:defRPr>
            </a:lvl2pPr>
            <a:lvl3pPr indent="-304800" lvl="2" marL="1371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 sz="1200">
                <a:solidFill>
                  <a:schemeClr val="dk2"/>
                </a:solidFill>
              </a:defRPr>
            </a:lvl3pPr>
            <a:lvl4pPr indent="-298450" lvl="3" marL="18288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•"/>
              <a:defRPr sz="1100">
                <a:solidFill>
                  <a:schemeClr val="dk2"/>
                </a:solidFill>
              </a:defRPr>
            </a:lvl4pPr>
            <a:lvl5pPr indent="-298450" lvl="4" marL="22860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•"/>
              <a:defRPr sz="1100">
                <a:solidFill>
                  <a:schemeClr val="dk2"/>
                </a:solidFill>
              </a:defRPr>
            </a:lvl5pPr>
            <a:lvl6pPr indent="-317500" lvl="5" marL="2743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69" name="Google Shape;69;p21"/>
          <p:cNvSpPr txBox="1"/>
          <p:nvPr>
            <p:ph type="title"/>
          </p:nvPr>
        </p:nvSpPr>
        <p:spPr>
          <a:xfrm>
            <a:off x="893509" y="759383"/>
            <a:ext cx="72009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id="70" name="Google Shape;70;p21"/>
          <p:cNvPicPr preferRelativeResize="0"/>
          <p:nvPr/>
        </p:nvPicPr>
        <p:blipFill rotWithShape="1">
          <a:blip r:embed="rId3">
            <a:alphaModFix/>
          </a:blip>
          <a:srcRect b="2369" l="5825" r="-397" t="3971"/>
          <a:stretch/>
        </p:blipFill>
        <p:spPr>
          <a:xfrm>
            <a:off x="0" y="-14475"/>
            <a:ext cx="1327350" cy="49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Option">
  <p:cSld name="28_Title Slid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2"/>
          <p:cNvSpPr/>
          <p:nvPr>
            <p:ph idx="2" type="pic"/>
          </p:nvPr>
        </p:nvSpPr>
        <p:spPr>
          <a:xfrm>
            <a:off x="0" y="0"/>
            <a:ext cx="9144000" cy="51633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3" name="Google Shape;73;p22"/>
          <p:cNvSpPr txBox="1"/>
          <p:nvPr>
            <p:ph type="title"/>
          </p:nvPr>
        </p:nvSpPr>
        <p:spPr>
          <a:xfrm>
            <a:off x="1645347" y="1664208"/>
            <a:ext cx="6172200" cy="11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7200"/>
              <a:buNone/>
              <a:defRPr sz="7200">
                <a:solidFill>
                  <a:schemeClr val="lt2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4" name="Google Shape;74;p22"/>
          <p:cNvSpPr txBox="1"/>
          <p:nvPr>
            <p:ph idx="1" type="body"/>
          </p:nvPr>
        </p:nvSpPr>
        <p:spPr>
          <a:xfrm>
            <a:off x="1660250" y="1977325"/>
            <a:ext cx="6172200" cy="237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500"/>
              <a:buNone/>
              <a:defRPr sz="1500">
                <a:solidFill>
                  <a:schemeClr val="lt2"/>
                </a:solidFill>
              </a:defRPr>
            </a:lvl1pPr>
            <a:lvl2pPr indent="-317500" lvl="1" marL="9144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75" name="Google Shape;75;p22"/>
          <p:cNvPicPr preferRelativeResize="0"/>
          <p:nvPr/>
        </p:nvPicPr>
        <p:blipFill rotWithShape="1">
          <a:blip r:embed="rId2">
            <a:alphaModFix/>
          </a:blip>
          <a:srcRect b="2369" l="400" r="-400" t="3971"/>
          <a:stretch/>
        </p:blipFill>
        <p:spPr>
          <a:xfrm>
            <a:off x="-76200" y="-14475"/>
            <a:ext cx="1403550" cy="49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tx">
  <p:cSld name="TITLE_AND_BODY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4"/>
          <p:cNvSpPr txBox="1"/>
          <p:nvPr>
            <p:ph idx="12" type="sldNum"/>
          </p:nvPr>
        </p:nvSpPr>
        <p:spPr>
          <a:xfrm>
            <a:off x="8521023" y="468836"/>
            <a:ext cx="1488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">
  <p:cSld name="2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5"/>
          <p:cNvSpPr/>
          <p:nvPr>
            <p:ph idx="2" type="pic"/>
          </p:nvPr>
        </p:nvSpPr>
        <p:spPr>
          <a:xfrm>
            <a:off x="1872744" y="1670612"/>
            <a:ext cx="824100" cy="824100"/>
          </a:xfrm>
          <a:prstGeom prst="rect">
            <a:avLst/>
          </a:prstGeom>
          <a:noFill/>
          <a:ln>
            <a:noFill/>
          </a:ln>
        </p:spPr>
      </p:sp>
      <p:sp>
        <p:nvSpPr>
          <p:cNvPr id="84" name="Google Shape;84;p25"/>
          <p:cNvSpPr/>
          <p:nvPr>
            <p:ph idx="3" type="pic"/>
          </p:nvPr>
        </p:nvSpPr>
        <p:spPr>
          <a:xfrm>
            <a:off x="3397611" y="1670612"/>
            <a:ext cx="824100" cy="824100"/>
          </a:xfrm>
          <a:prstGeom prst="rect">
            <a:avLst/>
          </a:prstGeom>
          <a:noFill/>
          <a:ln>
            <a:noFill/>
          </a:ln>
        </p:spPr>
      </p:sp>
      <p:sp>
        <p:nvSpPr>
          <p:cNvPr id="85" name="Google Shape;85;p25"/>
          <p:cNvSpPr/>
          <p:nvPr>
            <p:ph idx="4" type="pic"/>
          </p:nvPr>
        </p:nvSpPr>
        <p:spPr>
          <a:xfrm>
            <a:off x="4922477" y="1670612"/>
            <a:ext cx="824100" cy="824100"/>
          </a:xfrm>
          <a:prstGeom prst="rect">
            <a:avLst/>
          </a:prstGeom>
          <a:noFill/>
          <a:ln>
            <a:noFill/>
          </a:ln>
        </p:spPr>
      </p:sp>
      <p:sp>
        <p:nvSpPr>
          <p:cNvPr id="86" name="Google Shape;86;p25"/>
          <p:cNvSpPr/>
          <p:nvPr>
            <p:ph idx="5" type="pic"/>
          </p:nvPr>
        </p:nvSpPr>
        <p:spPr>
          <a:xfrm>
            <a:off x="6447343" y="1670612"/>
            <a:ext cx="824100" cy="824100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25"/>
          <p:cNvSpPr/>
          <p:nvPr>
            <p:ph idx="6" type="pic"/>
          </p:nvPr>
        </p:nvSpPr>
        <p:spPr>
          <a:xfrm>
            <a:off x="1872744" y="3306643"/>
            <a:ext cx="824100" cy="824100"/>
          </a:xfrm>
          <a:prstGeom prst="rect">
            <a:avLst/>
          </a:prstGeom>
          <a:noFill/>
          <a:ln>
            <a:noFill/>
          </a:ln>
        </p:spPr>
      </p:sp>
      <p:sp>
        <p:nvSpPr>
          <p:cNvPr id="88" name="Google Shape;88;p25"/>
          <p:cNvSpPr/>
          <p:nvPr>
            <p:ph idx="7" type="pic"/>
          </p:nvPr>
        </p:nvSpPr>
        <p:spPr>
          <a:xfrm>
            <a:off x="3397611" y="3306643"/>
            <a:ext cx="824100" cy="824100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25"/>
          <p:cNvSpPr/>
          <p:nvPr>
            <p:ph idx="8" type="pic"/>
          </p:nvPr>
        </p:nvSpPr>
        <p:spPr>
          <a:xfrm>
            <a:off x="4922477" y="3306644"/>
            <a:ext cx="824100" cy="824100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25"/>
          <p:cNvSpPr/>
          <p:nvPr>
            <p:ph idx="9" type="pic"/>
          </p:nvPr>
        </p:nvSpPr>
        <p:spPr>
          <a:xfrm>
            <a:off x="6447343" y="3306643"/>
            <a:ext cx="824100" cy="824100"/>
          </a:xfrm>
          <a:prstGeom prst="rect">
            <a:avLst/>
          </a:prstGeom>
          <a:noFill/>
          <a:ln>
            <a:noFill/>
          </a:ln>
        </p:spPr>
      </p:sp>
      <p:sp>
        <p:nvSpPr>
          <p:cNvPr id="91" name="Google Shape;91;p25"/>
          <p:cNvSpPr txBox="1"/>
          <p:nvPr>
            <p:ph idx="12" type="sldNum"/>
          </p:nvPr>
        </p:nvSpPr>
        <p:spPr>
          <a:xfrm>
            <a:off x="8521023" y="468836"/>
            <a:ext cx="1488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">
  <p:cSld name="1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6"/>
          <p:cNvSpPr/>
          <p:nvPr>
            <p:ph idx="2" type="pic"/>
          </p:nvPr>
        </p:nvSpPr>
        <p:spPr>
          <a:xfrm>
            <a:off x="1872744" y="2266531"/>
            <a:ext cx="824100" cy="824100"/>
          </a:xfrm>
          <a:prstGeom prst="rect">
            <a:avLst/>
          </a:prstGeom>
          <a:noFill/>
          <a:ln>
            <a:noFill/>
          </a:ln>
        </p:spPr>
      </p:sp>
      <p:sp>
        <p:nvSpPr>
          <p:cNvPr id="94" name="Google Shape;94;p26"/>
          <p:cNvSpPr/>
          <p:nvPr>
            <p:ph idx="3" type="pic"/>
          </p:nvPr>
        </p:nvSpPr>
        <p:spPr>
          <a:xfrm>
            <a:off x="3397611" y="2266531"/>
            <a:ext cx="824100" cy="824100"/>
          </a:xfrm>
          <a:prstGeom prst="rect">
            <a:avLst/>
          </a:prstGeom>
          <a:noFill/>
          <a:ln>
            <a:noFill/>
          </a:ln>
        </p:spPr>
      </p:sp>
      <p:sp>
        <p:nvSpPr>
          <p:cNvPr id="95" name="Google Shape;95;p26"/>
          <p:cNvSpPr/>
          <p:nvPr>
            <p:ph idx="4" type="pic"/>
          </p:nvPr>
        </p:nvSpPr>
        <p:spPr>
          <a:xfrm>
            <a:off x="4922477" y="2266531"/>
            <a:ext cx="824100" cy="824100"/>
          </a:xfrm>
          <a:prstGeom prst="rect">
            <a:avLst/>
          </a:prstGeom>
          <a:noFill/>
          <a:ln>
            <a:noFill/>
          </a:ln>
        </p:spPr>
      </p:sp>
      <p:sp>
        <p:nvSpPr>
          <p:cNvPr id="96" name="Google Shape;96;p26"/>
          <p:cNvSpPr/>
          <p:nvPr>
            <p:ph idx="5" type="pic"/>
          </p:nvPr>
        </p:nvSpPr>
        <p:spPr>
          <a:xfrm>
            <a:off x="6447343" y="2266531"/>
            <a:ext cx="824100" cy="824100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26"/>
          <p:cNvSpPr txBox="1"/>
          <p:nvPr>
            <p:ph idx="12" type="sldNum"/>
          </p:nvPr>
        </p:nvSpPr>
        <p:spPr>
          <a:xfrm>
            <a:off x="8521023" y="468836"/>
            <a:ext cx="1488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 type="blank">
  <p:cSld name="BLANK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7"/>
          <p:cNvSpPr txBox="1"/>
          <p:nvPr>
            <p:ph idx="12" type="sldNum"/>
          </p:nvPr>
        </p:nvSpPr>
        <p:spPr>
          <a:xfrm>
            <a:off x="8536302" y="4749851"/>
            <a:ext cx="548700" cy="161700"/>
          </a:xfrm>
          <a:prstGeom prst="rect">
            <a:avLst/>
          </a:prstGeom>
        </p:spPr>
        <p:txBody>
          <a:bodyPr anchorCtr="0" anchor="b" bIns="19050" lIns="19050" spcFirstLastPara="1" rIns="19050" wrap="square" tIns="1905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>
  <p:cSld name="TITLE_AND_BODY_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oogle Shape;101;p28"/>
          <p:cNvGrpSpPr/>
          <p:nvPr/>
        </p:nvGrpSpPr>
        <p:grpSpPr>
          <a:xfrm>
            <a:off x="100" y="-5125"/>
            <a:ext cx="9144000" cy="733500"/>
            <a:chOff x="100" y="-5125"/>
            <a:chExt cx="9144000" cy="733500"/>
          </a:xfrm>
        </p:grpSpPr>
        <p:sp>
          <p:nvSpPr>
            <p:cNvPr id="102" name="Google Shape;102;p28"/>
            <p:cNvSpPr/>
            <p:nvPr/>
          </p:nvSpPr>
          <p:spPr>
            <a:xfrm>
              <a:off x="100" y="-5125"/>
              <a:ext cx="9144000" cy="733500"/>
            </a:xfrm>
            <a:prstGeom prst="rect">
              <a:avLst/>
            </a:prstGeom>
            <a:solidFill>
              <a:srgbClr val="F5F5F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/>
            </a:p>
          </p:txBody>
        </p:sp>
        <p:pic>
          <p:nvPicPr>
            <p:cNvPr id="103" name="Google Shape;103;p28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7840525" y="204263"/>
              <a:ext cx="1009650" cy="3147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4" name="Google Shape;104;p28"/>
          <p:cNvSpPr txBox="1"/>
          <p:nvPr>
            <p:ph type="title"/>
          </p:nvPr>
        </p:nvSpPr>
        <p:spPr>
          <a:xfrm>
            <a:off x="119850" y="99450"/>
            <a:ext cx="7688700" cy="535200"/>
          </a:xfrm>
          <a:prstGeom prst="rect">
            <a:avLst/>
          </a:prstGeom>
        </p:spPr>
        <p:txBody>
          <a:bodyPr anchorCtr="0" anchor="t" bIns="19050" lIns="19050" spcFirstLastPara="1" rIns="19050" wrap="square" tIns="19050">
            <a:norm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05" name="Google Shape;105;p28"/>
          <p:cNvSpPr txBox="1"/>
          <p:nvPr>
            <p:ph idx="1" type="body"/>
          </p:nvPr>
        </p:nvSpPr>
        <p:spPr>
          <a:xfrm>
            <a:off x="500850" y="859675"/>
            <a:ext cx="7688700" cy="3890100"/>
          </a:xfrm>
          <a:prstGeom prst="rect">
            <a:avLst/>
          </a:prstGeom>
        </p:spPr>
        <p:txBody>
          <a:bodyPr anchorCtr="0" anchor="t" bIns="19050" lIns="19050" spcFirstLastPara="1" rIns="19050" wrap="square" tIns="19050">
            <a:normAutofit/>
          </a:bodyPr>
          <a:lstStyle>
            <a:lvl1pPr indent="-520700" lvl="0" marL="457200" rtl="0">
              <a:spcBef>
                <a:spcPts val="0"/>
              </a:spcBef>
              <a:spcAft>
                <a:spcPts val="0"/>
              </a:spcAft>
              <a:buSzPts val="4600"/>
              <a:buChar char="•"/>
              <a:defRPr/>
            </a:lvl1pPr>
            <a:lvl2pPr indent="-520700" lvl="1" marL="914400" rtl="0">
              <a:spcBef>
                <a:spcPts val="0"/>
              </a:spcBef>
              <a:spcAft>
                <a:spcPts val="0"/>
              </a:spcAft>
              <a:buSzPts val="4600"/>
              <a:buChar char="•"/>
              <a:defRPr/>
            </a:lvl2pPr>
            <a:lvl3pPr indent="-520700" lvl="2" marL="1371600" rtl="0">
              <a:spcBef>
                <a:spcPts val="0"/>
              </a:spcBef>
              <a:spcAft>
                <a:spcPts val="0"/>
              </a:spcAft>
              <a:buSzPts val="4600"/>
              <a:buChar char="•"/>
              <a:defRPr/>
            </a:lvl3pPr>
            <a:lvl4pPr indent="-520700" lvl="3" marL="1828800" rtl="0">
              <a:spcBef>
                <a:spcPts val="0"/>
              </a:spcBef>
              <a:spcAft>
                <a:spcPts val="0"/>
              </a:spcAft>
              <a:buSzPts val="4600"/>
              <a:buChar char="•"/>
              <a:defRPr/>
            </a:lvl4pPr>
            <a:lvl5pPr indent="-520700" lvl="4" marL="2286000" rtl="0">
              <a:spcBef>
                <a:spcPts val="0"/>
              </a:spcBef>
              <a:spcAft>
                <a:spcPts val="0"/>
              </a:spcAft>
              <a:buSzPts val="4600"/>
              <a:buChar char="•"/>
              <a:defRPr/>
            </a:lvl5pPr>
            <a:lvl6pPr indent="-520700" lvl="5" marL="2743200" rtl="0">
              <a:spcBef>
                <a:spcPts val="0"/>
              </a:spcBef>
              <a:spcAft>
                <a:spcPts val="0"/>
              </a:spcAft>
              <a:buSzPts val="4600"/>
              <a:buChar char="•"/>
              <a:defRPr/>
            </a:lvl6pPr>
            <a:lvl7pPr indent="-520700" lvl="6" marL="3200400" rtl="0">
              <a:spcBef>
                <a:spcPts val="0"/>
              </a:spcBef>
              <a:spcAft>
                <a:spcPts val="0"/>
              </a:spcAft>
              <a:buSzPts val="4600"/>
              <a:buChar char="•"/>
              <a:defRPr/>
            </a:lvl7pPr>
            <a:lvl8pPr indent="-520700" lvl="7" marL="3657600" rtl="0">
              <a:spcBef>
                <a:spcPts val="0"/>
              </a:spcBef>
              <a:spcAft>
                <a:spcPts val="0"/>
              </a:spcAft>
              <a:buSzPts val="4600"/>
              <a:buChar char="•"/>
              <a:defRPr/>
            </a:lvl8pPr>
            <a:lvl9pPr indent="-520700" lvl="8" marL="4114800" rtl="0">
              <a:spcBef>
                <a:spcPts val="0"/>
              </a:spcBef>
              <a:spcAft>
                <a:spcPts val="0"/>
              </a:spcAft>
              <a:buSzPts val="4600"/>
              <a:buChar char="•"/>
              <a:defRPr/>
            </a:lvl9pPr>
          </a:lstStyle>
          <a:p/>
        </p:txBody>
      </p:sp>
      <p:sp>
        <p:nvSpPr>
          <p:cNvPr id="106" name="Google Shape;106;p28"/>
          <p:cNvSpPr txBox="1"/>
          <p:nvPr>
            <p:ph idx="12" type="sldNum"/>
          </p:nvPr>
        </p:nvSpPr>
        <p:spPr>
          <a:xfrm>
            <a:off x="8536302" y="4749851"/>
            <a:ext cx="548700" cy="161700"/>
          </a:xfrm>
          <a:prstGeom prst="rect">
            <a:avLst/>
          </a:prstGeom>
        </p:spPr>
        <p:txBody>
          <a:bodyPr anchorCtr="0" anchor="b" bIns="19050" lIns="19050" spcFirstLastPara="1" rIns="19050" wrap="square" tIns="1905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7" name="Google Shape;107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40525" y="204263"/>
            <a:ext cx="1009650" cy="314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4">
  <p:cSld name="TITLE_AND_BODY_3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9"/>
          <p:cNvSpPr txBox="1"/>
          <p:nvPr>
            <p:ph idx="12" type="sldNum"/>
          </p:nvPr>
        </p:nvSpPr>
        <p:spPr>
          <a:xfrm>
            <a:off x="8521023" y="468836"/>
            <a:ext cx="1488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6">
  <p:cSld name="TITLE_AND_BODY_5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0"/>
          <p:cNvSpPr txBox="1"/>
          <p:nvPr>
            <p:ph idx="12" type="sldNum"/>
          </p:nvPr>
        </p:nvSpPr>
        <p:spPr>
          <a:xfrm>
            <a:off x="8521023" y="468836"/>
            <a:ext cx="1488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1pPr>
            <a:lvl2pPr indent="0" lvl="1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2pPr>
            <a:lvl3pPr indent="0" lvl="2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3pPr>
            <a:lvl4pPr indent="0" lvl="3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4pPr>
            <a:lvl5pPr indent="0" lvl="4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5pPr>
            <a:lvl6pPr indent="0" lvl="5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6pPr>
            <a:lvl7pPr indent="0" lvl="6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7pPr>
            <a:lvl8pPr indent="0" lvl="7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8pPr>
            <a:lvl9pPr indent="0" lvl="8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sz="800">
                <a:solidFill>
                  <a:srgbClr val="9F9A9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Slide">
  <p:cSld name="63_Title Slide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31"/>
          <p:cNvPicPr preferRelativeResize="0"/>
          <p:nvPr/>
        </p:nvPicPr>
        <p:blipFill rotWithShape="1">
          <a:blip r:embed="rId2">
            <a:alphaModFix amt="25000"/>
          </a:blip>
          <a:srcRect b="12495" l="0" r="0" t="12502"/>
          <a:stretch/>
        </p:blipFill>
        <p:spPr>
          <a:xfrm>
            <a:off x="0" y="8299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31"/>
          <p:cNvSpPr txBox="1"/>
          <p:nvPr>
            <p:ph idx="1" type="body"/>
          </p:nvPr>
        </p:nvSpPr>
        <p:spPr>
          <a:xfrm>
            <a:off x="800100" y="1404225"/>
            <a:ext cx="5937600" cy="23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91425">
            <a:normAutofit/>
          </a:bodyPr>
          <a:lstStyle>
            <a:lvl1pPr indent="-32385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500"/>
              <a:buChar char="•"/>
              <a:defRPr sz="1500">
                <a:solidFill>
                  <a:schemeClr val="dk2"/>
                </a:solidFill>
              </a:defRPr>
            </a:lvl1pPr>
            <a:lvl2pPr indent="-317500" lvl="1" marL="9144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Char char="•"/>
              <a:defRPr sz="1400">
                <a:solidFill>
                  <a:schemeClr val="dk2"/>
                </a:solidFill>
              </a:defRPr>
            </a:lvl2pPr>
            <a:lvl3pPr indent="-304800" lvl="2" marL="1371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  <a:defRPr sz="1200">
                <a:solidFill>
                  <a:schemeClr val="dk2"/>
                </a:solidFill>
              </a:defRPr>
            </a:lvl3pPr>
            <a:lvl4pPr indent="-298450" lvl="3" marL="18288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•"/>
              <a:defRPr sz="1100">
                <a:solidFill>
                  <a:schemeClr val="dk2"/>
                </a:solidFill>
              </a:defRPr>
            </a:lvl4pPr>
            <a:lvl5pPr indent="-298450" lvl="4" marL="22860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100"/>
              <a:buChar char="•"/>
              <a:defRPr sz="1100">
                <a:solidFill>
                  <a:schemeClr val="dk2"/>
                </a:solidFill>
              </a:defRPr>
            </a:lvl5pPr>
            <a:lvl6pPr indent="-317500" lvl="5" marL="2743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5" name="Google Shape;115;p31"/>
          <p:cNvSpPr txBox="1"/>
          <p:nvPr>
            <p:ph type="title"/>
          </p:nvPr>
        </p:nvSpPr>
        <p:spPr>
          <a:xfrm>
            <a:off x="893509" y="759383"/>
            <a:ext cx="72009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id="116" name="Google Shape;116;p31"/>
          <p:cNvPicPr preferRelativeResize="0"/>
          <p:nvPr/>
        </p:nvPicPr>
        <p:blipFill rotWithShape="1">
          <a:blip r:embed="rId3">
            <a:alphaModFix/>
          </a:blip>
          <a:srcRect b="2369" l="5825" r="-397" t="3971"/>
          <a:stretch/>
        </p:blipFill>
        <p:spPr>
          <a:xfrm>
            <a:off x="0" y="-14475"/>
            <a:ext cx="1327350" cy="49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4"/>
          <p:cNvSpPr txBox="1"/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Char char="●"/>
              <a:defRPr sz="26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Char char="○"/>
              <a:defRPr sz="26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Char char="■"/>
              <a:defRPr sz="26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Char char="●"/>
              <a:defRPr sz="26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Char char="○"/>
              <a:defRPr sz="26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Char char="■"/>
              <a:defRPr sz="26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Char char="●"/>
              <a:defRPr sz="26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Char char="○"/>
              <a:defRPr sz="26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Char char="■"/>
              <a:defRPr sz="26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2" name="Google Shape;122;p34"/>
          <p:cNvSpPr txBox="1"/>
          <p:nvPr>
            <p:ph idx="1" type="body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3" name="Google Shape;123;p34"/>
          <p:cNvSpPr txBox="1"/>
          <p:nvPr>
            <p:ph idx="2" type="body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4" name="Google Shape;124;p34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68575" lIns="68575" spcFirstLastPara="1" rIns="68575" wrap="square" tIns="6857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theme" Target="../theme/theme3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9" Type="http://schemas.openxmlformats.org/officeDocument/2006/relationships/theme" Target="../theme/theme4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slideLayout" Target="../slideLayouts/slideLayout31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3"/>
          <p:cNvSpPr txBox="1"/>
          <p:nvPr>
            <p:ph type="title"/>
          </p:nvPr>
        </p:nvSpPr>
        <p:spPr>
          <a:xfrm>
            <a:off x="452438" y="404813"/>
            <a:ext cx="3929100" cy="5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Helvetica Neue"/>
              <a:buNone/>
              <a:defRPr b="1" i="0" sz="6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Helvetica Neue"/>
              <a:buNone/>
              <a:defRPr b="1" i="0" sz="6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Helvetica Neue"/>
              <a:buNone/>
              <a:defRPr b="1" i="0" sz="6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Helvetica Neue"/>
              <a:buNone/>
              <a:defRPr b="1" i="0" sz="6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Helvetica Neue"/>
              <a:buNone/>
              <a:defRPr b="1" i="0" sz="6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Helvetica Neue"/>
              <a:buNone/>
              <a:defRPr b="1" i="0" sz="6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Helvetica Neue"/>
              <a:buNone/>
              <a:defRPr b="1" i="0" sz="6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Helvetica Neue"/>
              <a:buNone/>
              <a:defRPr b="1" i="0" sz="6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800"/>
              <a:buFont typeface="Helvetica Neue"/>
              <a:buNone/>
              <a:defRPr b="1" i="0" sz="6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78" name="Google Shape;78;p23"/>
          <p:cNvSpPr txBox="1"/>
          <p:nvPr>
            <p:ph idx="1" type="body"/>
          </p:nvPr>
        </p:nvSpPr>
        <p:spPr>
          <a:xfrm>
            <a:off x="452438" y="1593189"/>
            <a:ext cx="3929100" cy="30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5207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Helvetica Neue"/>
              <a:buChar char="•"/>
              <a:defRPr b="1" i="0" sz="3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5207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Helvetica Neue"/>
              <a:buChar char="•"/>
              <a:defRPr b="1" i="0" sz="3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520700" lvl="2" marL="1371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Helvetica Neue"/>
              <a:buChar char="•"/>
              <a:defRPr b="1" i="0" sz="3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520700" lvl="3" marL="18288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Helvetica Neue"/>
              <a:buChar char="•"/>
              <a:defRPr b="1" i="0" sz="3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520700" lvl="4" marL="22860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Helvetica Neue"/>
              <a:buChar char="•"/>
              <a:defRPr b="1" i="0" sz="3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520700" lvl="5" marL="2743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Helvetica Neue"/>
              <a:buChar char="•"/>
              <a:defRPr b="1" i="0" sz="3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520700" lvl="6" marL="3200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Helvetica Neue"/>
              <a:buChar char="•"/>
              <a:defRPr b="1" i="0" sz="3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520700" lvl="7" marL="3657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Helvetica Neue"/>
              <a:buChar char="•"/>
              <a:defRPr b="1" i="0" sz="3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520700" lvl="8" marL="41148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Helvetica Neue"/>
              <a:buChar char="•"/>
              <a:defRPr b="1" i="0" sz="3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79" name="Google Shape;79;p23"/>
          <p:cNvSpPr txBox="1"/>
          <p:nvPr>
            <p:ph idx="12" type="sldNum"/>
          </p:nvPr>
        </p:nvSpPr>
        <p:spPr>
          <a:xfrm>
            <a:off x="8521023" y="468836"/>
            <a:ext cx="1488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b="0" i="0" sz="800" u="none" cap="none" strike="noStrike">
                <a:solidFill>
                  <a:srgbClr val="9F9A9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b="0" i="0" sz="800" u="none" cap="none" strike="noStrike">
                <a:solidFill>
                  <a:srgbClr val="9F9A9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b="0" i="0" sz="800" u="none" cap="none" strike="noStrike">
                <a:solidFill>
                  <a:srgbClr val="9F9A9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b="0" i="0" sz="800" u="none" cap="none" strike="noStrike">
                <a:solidFill>
                  <a:srgbClr val="9F9A9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b="0" i="0" sz="800" u="none" cap="none" strike="noStrike">
                <a:solidFill>
                  <a:srgbClr val="9F9A9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b="0" i="0" sz="800" u="none" cap="none" strike="noStrike">
                <a:solidFill>
                  <a:srgbClr val="9F9A9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b="0" i="0" sz="800" u="none" cap="none" strike="noStrike">
                <a:solidFill>
                  <a:srgbClr val="9F9A9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b="0" i="0" sz="800" u="none" cap="none" strike="noStrike">
                <a:solidFill>
                  <a:srgbClr val="9F9A9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F9A91"/>
              </a:buClr>
              <a:buSzPts val="800"/>
              <a:buFont typeface="Helvetica Neue"/>
              <a:buNone/>
              <a:defRPr b="0" i="0" sz="800" u="none" cap="none" strike="noStrike">
                <a:solidFill>
                  <a:srgbClr val="9F9A9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7" r:id="rId1"/>
    <p:sldLayoutId id="2147483678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Relationship Id="rId4" Type="http://schemas.openxmlformats.org/officeDocument/2006/relationships/image" Target="../media/image26.png"/><Relationship Id="rId5" Type="http://schemas.openxmlformats.org/officeDocument/2006/relationships/hyperlink" Target="https://docs.google.com/presentation/d/1sXth34eER12k2j4jTRnAEL4cLtYJjYx4ZfMiJ8VMs64/edit#slide=id.g21714b2877f_0_348" TargetMode="External"/><Relationship Id="rId6" Type="http://schemas.openxmlformats.org/officeDocument/2006/relationships/hyperlink" Target="https://picknik.ai/" TargetMode="External"/><Relationship Id="rId7" Type="http://schemas.openxmlformats.org/officeDocument/2006/relationships/hyperlink" Target="https://picknik.ai/" TargetMode="External"/><Relationship Id="rId8" Type="http://schemas.openxmlformats.org/officeDocument/2006/relationships/hyperlink" Target="https://picknik.ai/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0.png"/><Relationship Id="rId4" Type="http://schemas.openxmlformats.org/officeDocument/2006/relationships/image" Target="../media/image51.png"/><Relationship Id="rId5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0.png"/><Relationship Id="rId4" Type="http://schemas.openxmlformats.org/officeDocument/2006/relationships/image" Target="../media/image51.png"/><Relationship Id="rId5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0.png"/><Relationship Id="rId4" Type="http://schemas.openxmlformats.org/officeDocument/2006/relationships/hyperlink" Target="https://space.ros.org/" TargetMode="External"/><Relationship Id="rId5" Type="http://schemas.openxmlformats.org/officeDocument/2006/relationships/hyperlink" Target="https://github.com/space-ros" TargetMode="External"/><Relationship Id="rId6" Type="http://schemas.openxmlformats.org/officeDocument/2006/relationships/image" Target="../media/image51.png"/><Relationship Id="rId7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5.png"/><Relationship Id="rId4" Type="http://schemas.openxmlformats.org/officeDocument/2006/relationships/image" Target="../media/image7.png"/><Relationship Id="rId5" Type="http://schemas.openxmlformats.org/officeDocument/2006/relationships/image" Target="../media/image62.png"/><Relationship Id="rId6" Type="http://schemas.openxmlformats.org/officeDocument/2006/relationships/image" Target="../media/image51.png"/><Relationship Id="rId7" Type="http://schemas.openxmlformats.org/officeDocument/2006/relationships/image" Target="../media/image3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://picknik.ai/studio" TargetMode="External"/><Relationship Id="rId4" Type="http://schemas.openxmlformats.org/officeDocument/2006/relationships/hyperlink" Target="http://space.ros.org" TargetMode="External"/><Relationship Id="rId9" Type="http://schemas.openxmlformats.org/officeDocument/2006/relationships/image" Target="../media/image18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7" Type="http://schemas.openxmlformats.org/officeDocument/2006/relationships/image" Target="../media/image7.png"/><Relationship Id="rId8" Type="http://schemas.openxmlformats.org/officeDocument/2006/relationships/image" Target="../media/image6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png"/><Relationship Id="rId4" Type="http://schemas.openxmlformats.org/officeDocument/2006/relationships/image" Target="../media/image68.jpg"/><Relationship Id="rId5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40" Type="http://schemas.openxmlformats.org/officeDocument/2006/relationships/image" Target="../media/image42.png"/><Relationship Id="rId20" Type="http://schemas.openxmlformats.org/officeDocument/2006/relationships/image" Target="../media/image15.png"/><Relationship Id="rId42" Type="http://schemas.openxmlformats.org/officeDocument/2006/relationships/image" Target="../media/image70.png"/><Relationship Id="rId41" Type="http://schemas.openxmlformats.org/officeDocument/2006/relationships/image" Target="../media/image41.png"/><Relationship Id="rId22" Type="http://schemas.openxmlformats.org/officeDocument/2006/relationships/image" Target="../media/image24.png"/><Relationship Id="rId44" Type="http://schemas.openxmlformats.org/officeDocument/2006/relationships/image" Target="../media/image40.png"/><Relationship Id="rId21" Type="http://schemas.openxmlformats.org/officeDocument/2006/relationships/image" Target="../media/image27.png"/><Relationship Id="rId43" Type="http://schemas.openxmlformats.org/officeDocument/2006/relationships/image" Target="../media/image7.png"/><Relationship Id="rId24" Type="http://schemas.openxmlformats.org/officeDocument/2006/relationships/image" Target="../media/image30.png"/><Relationship Id="rId23" Type="http://schemas.openxmlformats.org/officeDocument/2006/relationships/image" Target="../media/image43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6.png"/><Relationship Id="rId26" Type="http://schemas.openxmlformats.org/officeDocument/2006/relationships/image" Target="../media/image39.png"/><Relationship Id="rId25" Type="http://schemas.openxmlformats.org/officeDocument/2006/relationships/image" Target="../media/image19.png"/><Relationship Id="rId28" Type="http://schemas.openxmlformats.org/officeDocument/2006/relationships/image" Target="../media/image33.png"/><Relationship Id="rId27" Type="http://schemas.openxmlformats.org/officeDocument/2006/relationships/image" Target="../media/image22.png"/><Relationship Id="rId5" Type="http://schemas.openxmlformats.org/officeDocument/2006/relationships/image" Target="../media/image4.png"/><Relationship Id="rId6" Type="http://schemas.openxmlformats.org/officeDocument/2006/relationships/image" Target="../media/image10.png"/><Relationship Id="rId29" Type="http://schemas.openxmlformats.org/officeDocument/2006/relationships/image" Target="../media/image23.png"/><Relationship Id="rId7" Type="http://schemas.openxmlformats.org/officeDocument/2006/relationships/image" Target="../media/image5.png"/><Relationship Id="rId8" Type="http://schemas.openxmlformats.org/officeDocument/2006/relationships/image" Target="../media/image2.png"/><Relationship Id="rId31" Type="http://schemas.openxmlformats.org/officeDocument/2006/relationships/image" Target="../media/image25.png"/><Relationship Id="rId30" Type="http://schemas.openxmlformats.org/officeDocument/2006/relationships/image" Target="../media/image38.png"/><Relationship Id="rId11" Type="http://schemas.openxmlformats.org/officeDocument/2006/relationships/image" Target="../media/image28.png"/><Relationship Id="rId33" Type="http://schemas.openxmlformats.org/officeDocument/2006/relationships/image" Target="../media/image32.png"/><Relationship Id="rId10" Type="http://schemas.openxmlformats.org/officeDocument/2006/relationships/image" Target="../media/image71.png"/><Relationship Id="rId32" Type="http://schemas.openxmlformats.org/officeDocument/2006/relationships/image" Target="../media/image49.png"/><Relationship Id="rId13" Type="http://schemas.openxmlformats.org/officeDocument/2006/relationships/image" Target="../media/image31.png"/><Relationship Id="rId35" Type="http://schemas.openxmlformats.org/officeDocument/2006/relationships/image" Target="../media/image48.png"/><Relationship Id="rId12" Type="http://schemas.openxmlformats.org/officeDocument/2006/relationships/image" Target="../media/image12.png"/><Relationship Id="rId34" Type="http://schemas.openxmlformats.org/officeDocument/2006/relationships/image" Target="../media/image45.png"/><Relationship Id="rId15" Type="http://schemas.openxmlformats.org/officeDocument/2006/relationships/image" Target="../media/image14.png"/><Relationship Id="rId37" Type="http://schemas.openxmlformats.org/officeDocument/2006/relationships/image" Target="../media/image34.png"/><Relationship Id="rId14" Type="http://schemas.openxmlformats.org/officeDocument/2006/relationships/image" Target="../media/image21.png"/><Relationship Id="rId36" Type="http://schemas.openxmlformats.org/officeDocument/2006/relationships/image" Target="../media/image35.png"/><Relationship Id="rId17" Type="http://schemas.openxmlformats.org/officeDocument/2006/relationships/image" Target="../media/image29.png"/><Relationship Id="rId39" Type="http://schemas.openxmlformats.org/officeDocument/2006/relationships/image" Target="../media/image37.png"/><Relationship Id="rId16" Type="http://schemas.openxmlformats.org/officeDocument/2006/relationships/image" Target="../media/image20.png"/><Relationship Id="rId38" Type="http://schemas.openxmlformats.org/officeDocument/2006/relationships/image" Target="../media/image47.png"/><Relationship Id="rId19" Type="http://schemas.openxmlformats.org/officeDocument/2006/relationships/image" Target="../media/image16.png"/><Relationship Id="rId18" Type="http://schemas.openxmlformats.org/officeDocument/2006/relationships/image" Target="../media/image1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6.jpg"/><Relationship Id="rId4" Type="http://schemas.openxmlformats.org/officeDocument/2006/relationships/image" Target="../media/image36.png"/><Relationship Id="rId5" Type="http://schemas.openxmlformats.org/officeDocument/2006/relationships/image" Target="../media/image72.gif"/><Relationship Id="rId6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hyperlink" Target="http://drive.google.com/file/d/1SOjmJSAVUX5CoLkNJVgJ11sE0K6rqVAG/view" TargetMode="External"/><Relationship Id="rId5" Type="http://schemas.openxmlformats.org/officeDocument/2006/relationships/image" Target="../media/image4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image" Target="../media/image50.png"/><Relationship Id="rId5" Type="http://schemas.openxmlformats.org/officeDocument/2006/relationships/image" Target="../media/image59.png"/><Relationship Id="rId6" Type="http://schemas.openxmlformats.org/officeDocument/2006/relationships/image" Target="../media/image5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3.png"/><Relationship Id="rId4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2.png"/><Relationship Id="rId4" Type="http://schemas.openxmlformats.org/officeDocument/2006/relationships/image" Target="../media/image61.png"/><Relationship Id="rId5" Type="http://schemas.openxmlformats.org/officeDocument/2006/relationships/image" Target="../media/image5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7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7F7F7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5"/>
          <p:cNvSpPr txBox="1"/>
          <p:nvPr/>
        </p:nvSpPr>
        <p:spPr>
          <a:xfrm>
            <a:off x="409376" y="1597588"/>
            <a:ext cx="4648500" cy="1701000"/>
          </a:xfrm>
          <a:prstGeom prst="rect">
            <a:avLst/>
          </a:prstGeom>
          <a:noFill/>
          <a:ln>
            <a:noFill/>
          </a:ln>
          <a:effectLst>
            <a:outerShdw blurRad="114300" rotWithShape="0">
              <a:srgbClr val="000000">
                <a:alpha val="40000"/>
              </a:srgbClr>
            </a:outerShdw>
          </a:effectLst>
        </p:spPr>
        <p:txBody>
          <a:bodyPr anchorCtr="0" anchor="ctr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Helvetica Neue"/>
              <a:buNone/>
            </a:pPr>
            <a:r>
              <a:rPr b="1" lang="en" sz="4500">
                <a:latin typeface="Helvetica Neue"/>
                <a:ea typeface="Helvetica Neue"/>
                <a:cs typeface="Helvetica Neue"/>
                <a:sym typeface="Helvetica Neue"/>
              </a:rPr>
              <a:t>MoveIt Studio, </a:t>
            </a:r>
            <a:r>
              <a:rPr b="1" lang="en" sz="45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Space ROS, </a:t>
            </a:r>
            <a:r>
              <a:rPr b="1" lang="en" sz="4500">
                <a:latin typeface="Helvetica Neue"/>
                <a:ea typeface="Helvetica Neue"/>
                <a:cs typeface="Helvetica Neue"/>
                <a:sym typeface="Helvetica Neue"/>
              </a:rPr>
              <a:t>and Astrobee</a:t>
            </a:r>
            <a:endParaRPr b="1" sz="45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30" name="Google Shape;130;p35"/>
          <p:cNvPicPr preferRelativeResize="0"/>
          <p:nvPr/>
        </p:nvPicPr>
        <p:blipFill rotWithShape="1">
          <a:blip r:embed="rId3">
            <a:alphaModFix/>
          </a:blip>
          <a:srcRect b="238" l="0" r="0" t="238"/>
          <a:stretch/>
        </p:blipFill>
        <p:spPr>
          <a:xfrm>
            <a:off x="409382" y="442040"/>
            <a:ext cx="1563465" cy="3532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31" name="Google Shape;131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30375" y="123825"/>
            <a:ext cx="4648500" cy="4648524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35"/>
          <p:cNvSpPr txBox="1"/>
          <p:nvPr/>
        </p:nvSpPr>
        <p:spPr>
          <a:xfrm>
            <a:off x="0" y="-357712"/>
            <a:ext cx="3280800" cy="25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 u="sng">
                <a:solidFill>
                  <a:schemeClr val="hlink"/>
                </a:solidFill>
                <a:hlinkClick r:id="rId5"/>
              </a:rPr>
              <a:t>Teaser Version: Copy</a:t>
            </a:r>
            <a:endParaRPr sz="100"/>
          </a:p>
        </p:txBody>
      </p:sp>
      <p:sp>
        <p:nvSpPr>
          <p:cNvPr id="133" name="Google Shape;133;p35"/>
          <p:cNvSpPr txBox="1"/>
          <p:nvPr/>
        </p:nvSpPr>
        <p:spPr>
          <a:xfrm>
            <a:off x="333175" y="3482875"/>
            <a:ext cx="5026800" cy="8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latin typeface="Helvetica Neue"/>
                <a:ea typeface="Helvetica Neue"/>
                <a:cs typeface="Helvetica Neue"/>
                <a:sym typeface="Helvetica Neue"/>
              </a:rPr>
              <a:t>Bringing ROS 2 to new frontiers</a:t>
            </a:r>
            <a:endParaRPr sz="1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4" name="Google Shape;134;p35"/>
          <p:cNvSpPr txBox="1"/>
          <p:nvPr/>
        </p:nvSpPr>
        <p:spPr>
          <a:xfrm>
            <a:off x="363124" y="4037825"/>
            <a:ext cx="27033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Helvetica Neue"/>
                <a:ea typeface="Helvetica Neue"/>
                <a:cs typeface="Helvetica Neue"/>
                <a:sym typeface="Helvetica Neue"/>
              </a:rPr>
              <a:t>Erik Holum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Helvetica Neue"/>
                <a:ea typeface="Helvetica Neue"/>
                <a:cs typeface="Helvetica Neue"/>
                <a:sym typeface="Helvetica Neue"/>
              </a:rPr>
              <a:t>Senior Robotics Engineer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Helvetica Neue"/>
                <a:ea typeface="Helvetica Neue"/>
                <a:cs typeface="Helvetica Neue"/>
                <a:sym typeface="Helvetica Neue"/>
              </a:rPr>
              <a:t>PickNik Robotics</a:t>
            </a:r>
            <a:br>
              <a:rPr lang="en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6"/>
              </a:rPr>
            </a:br>
            <a:r>
              <a:rPr lang="en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7"/>
              </a:rPr>
              <a:t>picknik.</a:t>
            </a:r>
            <a:r>
              <a:rPr lang="en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8"/>
              </a:rPr>
              <a:t>ai</a:t>
            </a:r>
            <a:endParaRPr u="sng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oogle Shape;274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-1"/>
            <a:ext cx="1075254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44"/>
          <p:cNvSpPr/>
          <p:nvPr/>
        </p:nvSpPr>
        <p:spPr>
          <a:xfrm>
            <a:off x="376825" y="2130600"/>
            <a:ext cx="8657700" cy="2915400"/>
          </a:xfrm>
          <a:prstGeom prst="rect">
            <a:avLst/>
          </a:prstGeom>
          <a:solidFill>
            <a:srgbClr val="000305">
              <a:alpha val="41140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4941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44"/>
          <p:cNvSpPr txBox="1"/>
          <p:nvPr/>
        </p:nvSpPr>
        <p:spPr>
          <a:xfrm>
            <a:off x="396950" y="919175"/>
            <a:ext cx="8505600" cy="121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" sz="22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is the Space ROS vision?</a:t>
            </a:r>
            <a:br>
              <a:rPr b="1" i="0" lang="en" sz="22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b="1" sz="1600" u="sng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0" marL="342900" rtl="0" algn="l">
              <a:lnSpc>
                <a:spcPct val="7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Char char="●"/>
            </a:pPr>
            <a:r>
              <a:rPr b="1" lang="en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Bringing the benefits of ROS to space robotics!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0" marL="342900" rtl="0" algn="l">
              <a:lnSpc>
                <a:spcPct val="7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Char char="●"/>
            </a:pPr>
            <a:r>
              <a:rPr b="1" lang="en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Our guiding tenets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1" marL="685800" rtl="0" algn="l">
              <a:lnSpc>
                <a:spcPct val="7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Char char="○"/>
            </a:pPr>
            <a:r>
              <a:rPr b="1" lang="en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Make it easy to evaluate and improve flight software by creating a common set of automated, open source tools and processes to evaluate and improve software quality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1" marL="685800" rtl="0" algn="l">
              <a:lnSpc>
                <a:spcPct val="7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Char char="○"/>
            </a:pPr>
            <a:r>
              <a:rPr b="1" lang="en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Make common software tasks robust and repeatable by aggregating a shared library of certification-ready Space ROS software packages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1" marL="685800" rtl="0" algn="l">
              <a:lnSpc>
                <a:spcPct val="7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Char char="○"/>
            </a:pPr>
            <a:r>
              <a:rPr b="1" lang="en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Create a community that shares this code and improves the development process over time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77" name="Google Shape;277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6950" y="261539"/>
            <a:ext cx="2975450" cy="657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278" name="Google Shape;278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50117" y="4646643"/>
            <a:ext cx="203813" cy="3993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oogle Shape;283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-1"/>
            <a:ext cx="1075254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45"/>
          <p:cNvSpPr/>
          <p:nvPr/>
        </p:nvSpPr>
        <p:spPr>
          <a:xfrm>
            <a:off x="376825" y="2130600"/>
            <a:ext cx="8648700" cy="2915400"/>
          </a:xfrm>
          <a:prstGeom prst="rect">
            <a:avLst/>
          </a:prstGeom>
          <a:solidFill>
            <a:srgbClr val="000305">
              <a:alpha val="41140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4941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45"/>
          <p:cNvSpPr txBox="1"/>
          <p:nvPr/>
        </p:nvSpPr>
        <p:spPr>
          <a:xfrm>
            <a:off x="396950" y="919175"/>
            <a:ext cx="8648700" cy="121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" sz="22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What is Space ROS?</a:t>
            </a:r>
            <a:br>
              <a:rPr b="1" i="0" lang="en" sz="22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b="1" sz="1600" u="sng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0" marL="342900" rtl="0" algn="l">
              <a:lnSpc>
                <a:spcPct val="7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Char char="●"/>
            </a:pPr>
            <a:r>
              <a:rPr b="1" lang="en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space-certifiable, extensible robotics framework to facilitate reuse between missions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0" marL="342900" rtl="0" algn="l">
              <a:lnSpc>
                <a:spcPct val="7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Char char="●"/>
            </a:pPr>
            <a:r>
              <a:rPr b="1" lang="en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fork of ROS 2 that contributes to and benefits from changes to its upstream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0" marL="342900" rtl="0" algn="l">
              <a:lnSpc>
                <a:spcPct val="7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Char char="●"/>
            </a:pPr>
            <a:r>
              <a:rPr b="1" lang="en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platform to jumpstart development of space robotics applications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34950" lvl="0" marL="342900" rtl="0" algn="l">
              <a:lnSpc>
                <a:spcPct val="7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Helvetica Neue"/>
              <a:buChar char="●"/>
            </a:pPr>
            <a:r>
              <a:rPr b="1" lang="en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More specifically, Space ROS provides: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34950" lvl="1" marL="685800" rtl="0" algn="l">
              <a:lnSpc>
                <a:spcPct val="7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Helvetica Neue"/>
              <a:buChar char="○"/>
            </a:pPr>
            <a:r>
              <a:rPr b="1" lang="en" u="sng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Infrastructure</a:t>
            </a:r>
            <a:r>
              <a:rPr b="1" lang="en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for packaging and distributing to a variety of OSs and CPU architectures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34950" lvl="1" marL="685800" rtl="0" algn="l">
              <a:lnSpc>
                <a:spcPct val="7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Helvetica Neue"/>
              <a:buChar char="○"/>
            </a:pPr>
            <a:r>
              <a:rPr b="1" lang="en" u="sng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Integrated tooling and processes</a:t>
            </a:r>
            <a:r>
              <a:rPr b="1" lang="en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for code development, such as static analysis tooling as recommended by NPR 7150.2 and DO-178C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34950" lvl="1" marL="685800" rtl="0" algn="l">
              <a:lnSpc>
                <a:spcPct val="7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Helvetica Neue"/>
              <a:buChar char="○"/>
            </a:pPr>
            <a:r>
              <a:rPr b="1" lang="en" u="sng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Space-specific functionality</a:t>
            </a:r>
            <a:r>
              <a:rPr b="1" lang="en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outside of ROS 2 (such as cross-compatibility with legacy flight software systems such as cFS and F’)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86" name="Google Shape;286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6950" y="261539"/>
            <a:ext cx="2975450" cy="657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287" name="Google Shape;287;p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50117" y="4646643"/>
            <a:ext cx="203813" cy="3993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oogle Shape;292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-1"/>
            <a:ext cx="1075254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46"/>
          <p:cNvSpPr/>
          <p:nvPr/>
        </p:nvSpPr>
        <p:spPr>
          <a:xfrm>
            <a:off x="376825" y="2130600"/>
            <a:ext cx="8675400" cy="2915400"/>
          </a:xfrm>
          <a:prstGeom prst="rect">
            <a:avLst/>
          </a:prstGeom>
          <a:solidFill>
            <a:srgbClr val="000305">
              <a:alpha val="41140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4941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46"/>
          <p:cNvSpPr txBox="1"/>
          <p:nvPr/>
        </p:nvSpPr>
        <p:spPr>
          <a:xfrm>
            <a:off x="396950" y="919175"/>
            <a:ext cx="10044600" cy="121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lang="en" sz="22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Space ROS already exists!</a:t>
            </a:r>
            <a:br>
              <a:rPr b="1" i="0" lang="en" sz="22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0" marL="342900" rtl="0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Char char="●"/>
            </a:pPr>
            <a:r>
              <a:rPr b="1" lang="en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Get involved!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0" marL="342900" rtl="0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Char char="●"/>
            </a:pPr>
            <a:r>
              <a:rPr b="1" lang="en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have Monthly Developer Working Group and Community Meetings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0" marL="342900" rtl="0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Char char="●"/>
            </a:pPr>
            <a:r>
              <a:rPr b="1" lang="en" u="sng">
                <a:solidFill>
                  <a:schemeClr val="accent5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https://space.ros.org/</a:t>
            </a:r>
            <a:endParaRPr b="1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54000" lvl="0" marL="342900" rtl="0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Char char="●"/>
            </a:pPr>
            <a:r>
              <a:rPr b="1" lang="en" u="sng">
                <a:solidFill>
                  <a:schemeClr val="accent5"/>
                </a:solidFill>
                <a:latin typeface="Helvetica Neue"/>
                <a:ea typeface="Helvetica Neue"/>
                <a:cs typeface="Helvetica Neue"/>
                <a:sym typeface="Helvetica Neu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https://github.com/space-ros</a:t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95" name="Google Shape;295;p4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96950" y="261539"/>
            <a:ext cx="2975450" cy="657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296" name="Google Shape;296;p4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750117" y="4646643"/>
            <a:ext cx="203813" cy="3993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7"/>
          <p:cNvSpPr/>
          <p:nvPr/>
        </p:nvSpPr>
        <p:spPr>
          <a:xfrm>
            <a:off x="5250100" y="0"/>
            <a:ext cx="3893700" cy="5143500"/>
          </a:xfrm>
          <a:prstGeom prst="rect">
            <a:avLst/>
          </a:prstGeom>
          <a:solidFill>
            <a:srgbClr val="FCD35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8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FDFDF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2" name="Google Shape;302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21588" y="0"/>
            <a:ext cx="2265250" cy="226525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47"/>
          <p:cNvSpPr txBox="1"/>
          <p:nvPr/>
        </p:nvSpPr>
        <p:spPr>
          <a:xfrm>
            <a:off x="0" y="97050"/>
            <a:ext cx="5044200" cy="40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Helvetica Neue"/>
                <a:ea typeface="Helvetica Neue"/>
                <a:cs typeface="Helvetica Neue"/>
                <a:sym typeface="Helvetica Neue"/>
              </a:rPr>
              <a:t>Astrobee</a:t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800">
                <a:latin typeface="Helvetica Neue"/>
                <a:ea typeface="Helvetica Neue"/>
                <a:cs typeface="Helvetica Neue"/>
                <a:sym typeface="Helvetica Neue"/>
              </a:rPr>
              <a:t>A proving ground for the Space ROS project</a:t>
            </a:r>
            <a:endParaRPr b="1" i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800">
                <a:latin typeface="Helvetica Neue"/>
                <a:ea typeface="Helvetica Neue"/>
                <a:cs typeface="Helvetica Neue"/>
                <a:sym typeface="Helvetica Neue"/>
              </a:rPr>
              <a:t>Roadmap:</a:t>
            </a:r>
            <a:endParaRPr b="1" i="1" sz="18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Char char="●"/>
            </a:pPr>
            <a:r>
              <a:rPr lang="en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Port</a:t>
            </a:r>
            <a:r>
              <a:rPr lang="en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the Astrobee build to ROS 2’s colcon build tool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Char char="●"/>
            </a:pPr>
            <a:r>
              <a:rPr lang="en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Apply the Space ROS static analysis tools to the Astrobee software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Char char="●"/>
            </a:pPr>
            <a:r>
              <a:rPr lang="en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Create Docker-based builds of the Astrobee system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Char char="●"/>
            </a:pPr>
            <a:r>
              <a:rPr lang="en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Configure regular builds for the Astrobee software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Char char="●"/>
            </a:pPr>
            <a:r>
              <a:rPr lang="en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Split out generally useful packages to make them available to other projects beyond Astrobee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Char char="●"/>
            </a:pPr>
            <a:r>
              <a:rPr lang="en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Ensure all Astrobee ROS package improvements make it back into Space ROS</a:t>
            </a: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Helvetica Neue"/>
              <a:buChar char="●"/>
            </a:pPr>
            <a:r>
              <a:rPr lang="en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Support all Astrobee V&amp;V efforts</a:t>
            </a:r>
            <a:endParaRPr sz="18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mage" id="304" name="Google Shape;304;p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50117" y="4646643"/>
            <a:ext cx="203813" cy="399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4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65275" y="3894325"/>
            <a:ext cx="2386474" cy="60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4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056675" y="2982652"/>
            <a:ext cx="2995075" cy="6619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veIt_Studio_Long@2x.png" id="307" name="Google Shape;307;p4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462831" y="2373900"/>
            <a:ext cx="3588915" cy="39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8"/>
          <p:cNvSpPr txBox="1"/>
          <p:nvPr/>
        </p:nvSpPr>
        <p:spPr>
          <a:xfrm>
            <a:off x="235375" y="965475"/>
            <a:ext cx="5442000" cy="30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spcBef>
                <a:spcPts val="1000"/>
              </a:spcBef>
              <a:spcAft>
                <a:spcPts val="0"/>
              </a:spcAft>
              <a:buSzPts val="1500"/>
              <a:buFont typeface="Helvetica Neue"/>
              <a:buChar char="●"/>
            </a:pPr>
            <a:r>
              <a:rPr b="1" lang="en" sz="1500">
                <a:latin typeface="Helvetica Neue"/>
                <a:ea typeface="Helvetica Neue"/>
                <a:cs typeface="Helvetica Neue"/>
                <a:sym typeface="Helvetica Neue"/>
              </a:rPr>
              <a:t>MoveIt Studio </a:t>
            </a:r>
            <a:r>
              <a:rPr lang="en" sz="1500">
                <a:latin typeface="Helvetica Neue"/>
                <a:ea typeface="Helvetica Neue"/>
                <a:cs typeface="Helvetica Neue"/>
                <a:sym typeface="Helvetica Neue"/>
              </a:rPr>
              <a:t>is a developer tool to make using MoveIt more easier and reliable - available now!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23850" lvl="0" marL="457200" rtl="0" algn="l">
              <a:spcBef>
                <a:spcPts val="1000"/>
              </a:spcBef>
              <a:spcAft>
                <a:spcPts val="0"/>
              </a:spcAft>
              <a:buSzPts val="1500"/>
              <a:buFont typeface="Helvetica Neue"/>
              <a:buChar char="●"/>
            </a:pPr>
            <a:r>
              <a:rPr b="1" lang="en" sz="1500">
                <a:latin typeface="Helvetica Neue"/>
                <a:ea typeface="Helvetica Neue"/>
                <a:cs typeface="Helvetica Neue"/>
                <a:sym typeface="Helvetica Neue"/>
              </a:rPr>
              <a:t>Space ROS</a:t>
            </a:r>
            <a:r>
              <a:rPr lang="en" sz="1500">
                <a:latin typeface="Helvetica Neue"/>
                <a:ea typeface="Helvetica Neue"/>
                <a:cs typeface="Helvetica Neue"/>
                <a:sym typeface="Helvetica Neue"/>
              </a:rPr>
              <a:t> is ROS 2 with additional tooling, infrastructure, and features to ensure code compliance and accelerate space robotics applications development.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23850" lvl="0" marL="457200" rtl="0" algn="l">
              <a:spcBef>
                <a:spcPts val="1000"/>
              </a:spcBef>
              <a:spcAft>
                <a:spcPts val="0"/>
              </a:spcAft>
              <a:buSzPts val="1500"/>
              <a:buFont typeface="Helvetica Neue"/>
              <a:buChar char="●"/>
            </a:pPr>
            <a:r>
              <a:rPr b="1" lang="en" sz="1500">
                <a:latin typeface="Helvetica Neue"/>
                <a:ea typeface="Helvetica Neue"/>
                <a:cs typeface="Helvetica Neue"/>
                <a:sym typeface="Helvetica Neue"/>
              </a:rPr>
              <a:t>Astrobee </a:t>
            </a:r>
            <a:r>
              <a:rPr lang="en" sz="1500">
                <a:latin typeface="Helvetica Neue"/>
                <a:ea typeface="Helvetica Neue"/>
                <a:cs typeface="Helvetica Neue"/>
                <a:sym typeface="Helvetica Neue"/>
              </a:rPr>
              <a:t>can help get Space ROS to space!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500">
                <a:latin typeface="Helvetica Neue"/>
                <a:ea typeface="Helvetica Neue"/>
                <a:cs typeface="Helvetica Neue"/>
                <a:sym typeface="Helvetica Neue"/>
              </a:rPr>
              <a:t>More info: 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23850" lvl="0" marL="457200" rtl="0" algn="l">
              <a:spcBef>
                <a:spcPts val="1000"/>
              </a:spcBef>
              <a:spcAft>
                <a:spcPts val="0"/>
              </a:spcAft>
              <a:buSzPts val="1500"/>
              <a:buFont typeface="Helvetica Neue"/>
              <a:buChar char="●"/>
            </a:pPr>
            <a:r>
              <a:rPr lang="en" sz="150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picknik.ai/studio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Font typeface="Helvetica Neue"/>
              <a:buChar char="●"/>
            </a:pPr>
            <a:r>
              <a:rPr lang="en" sz="1500" u="sng">
                <a:solidFill>
                  <a:schemeClr val="hlink"/>
                </a:solidFill>
                <a:latin typeface="Helvetica Neue"/>
                <a:ea typeface="Helvetica Neue"/>
                <a:cs typeface="Helvetica Neue"/>
                <a:sym typeface="Helvetica Neue"/>
                <a:hlinkClick r:id="rId4"/>
              </a:rPr>
              <a:t>space.ros.org</a:t>
            </a:r>
            <a:endParaRPr sz="15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mage" id="313" name="Google Shape;313;p4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50117" y="4646643"/>
            <a:ext cx="203813" cy="39932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latonic_3_-_Icosa.png" id="314" name="Google Shape;314;p4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2730329">
            <a:off x="7078205" y="3666791"/>
            <a:ext cx="653250" cy="653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latonic_3_-_Icosa.png" id="315" name="Google Shape;315;p4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4279155">
            <a:off x="6282819" y="3946326"/>
            <a:ext cx="1799962" cy="17999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latonic_3_-_Icosa.png" id="316" name="Google Shape;316;p4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7223273">
            <a:off x="7201303" y="2815407"/>
            <a:ext cx="3301441" cy="33014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317" name="Google Shape;317;p4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750117" y="4646643"/>
            <a:ext cx="203813" cy="399327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48"/>
          <p:cNvSpPr txBox="1"/>
          <p:nvPr/>
        </p:nvSpPr>
        <p:spPr>
          <a:xfrm>
            <a:off x="549427" y="220486"/>
            <a:ext cx="8404500" cy="56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Helvetica Neue"/>
              <a:buNone/>
            </a:pPr>
            <a:r>
              <a:rPr b="1" lang="en" sz="3800">
                <a:latin typeface="Helvetica Neue"/>
                <a:ea typeface="Helvetica Neue"/>
                <a:cs typeface="Helvetica Neue"/>
                <a:sym typeface="Helvetica Neue"/>
              </a:rPr>
              <a:t>Summary</a:t>
            </a:r>
            <a:endParaRPr sz="2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19" name="Google Shape;319;p4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672275" y="103275"/>
            <a:ext cx="2281650" cy="2822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48"/>
          <p:cNvPicPr preferRelativeResize="0"/>
          <p:nvPr/>
        </p:nvPicPr>
        <p:blipFill rotWithShape="1">
          <a:blip r:embed="rId9">
            <a:alphaModFix/>
          </a:blip>
          <a:srcRect b="238" l="0" r="0" t="238"/>
          <a:stretch/>
        </p:blipFill>
        <p:spPr>
          <a:xfrm>
            <a:off x="3790269" y="4749252"/>
            <a:ext cx="1563465" cy="353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6"/>
          <p:cNvSpPr/>
          <p:nvPr/>
        </p:nvSpPr>
        <p:spPr>
          <a:xfrm>
            <a:off x="5936200" y="0"/>
            <a:ext cx="3207900" cy="5260500"/>
          </a:xfrm>
          <a:prstGeom prst="rect">
            <a:avLst/>
          </a:prstGeom>
          <a:solidFill>
            <a:srgbClr val="FCD35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8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FDFDF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36"/>
          <p:cNvSpPr txBox="1"/>
          <p:nvPr>
            <p:ph type="title"/>
          </p:nvPr>
        </p:nvSpPr>
        <p:spPr>
          <a:xfrm>
            <a:off x="195725" y="94025"/>
            <a:ext cx="2987100" cy="535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Helvetica Neue"/>
                <a:ea typeface="Helvetica Neue"/>
                <a:cs typeface="Helvetica Neue"/>
                <a:sym typeface="Helvetica Neue"/>
              </a:rPr>
              <a:t>About</a:t>
            </a:r>
            <a:r>
              <a:rPr b="1" lang="en" sz="2000">
                <a:latin typeface="Helvetica Neue"/>
                <a:ea typeface="Helvetica Neue"/>
                <a:cs typeface="Helvetica Neue"/>
                <a:sym typeface="Helvetica Neue"/>
              </a:rPr>
              <a:t> PickNik</a:t>
            </a:r>
            <a:endParaRPr b="1" sz="2000">
              <a:solidFill>
                <a:srgbClr val="2B375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1" name="Google Shape;141;p36"/>
          <p:cNvSpPr/>
          <p:nvPr/>
        </p:nvSpPr>
        <p:spPr>
          <a:xfrm>
            <a:off x="348450" y="824800"/>
            <a:ext cx="1632900" cy="1652700"/>
          </a:xfrm>
          <a:prstGeom prst="ellipse">
            <a:avLst/>
          </a:prstGeom>
          <a:noFill/>
          <a:ln cap="flat" cmpd="sng" w="38100">
            <a:solidFill>
              <a:srgbClr val="FCD35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2B3751"/>
                </a:solidFill>
                <a:latin typeface="Rubik"/>
                <a:ea typeface="Rubik"/>
                <a:cs typeface="Rubik"/>
                <a:sym typeface="Rubik"/>
              </a:rPr>
              <a:t>2015</a:t>
            </a:r>
            <a:br>
              <a:rPr b="1" lang="en">
                <a:solidFill>
                  <a:srgbClr val="2B3751"/>
                </a:solidFill>
                <a:latin typeface="Rubik"/>
                <a:ea typeface="Rubik"/>
                <a:cs typeface="Rubik"/>
                <a:sym typeface="Rubik"/>
              </a:rPr>
            </a:br>
            <a:r>
              <a:rPr lang="en" sz="900">
                <a:solidFill>
                  <a:srgbClr val="2B3751"/>
                </a:solidFill>
                <a:latin typeface="Rubik Medium"/>
                <a:ea typeface="Rubik Medium"/>
                <a:cs typeface="Rubik Medium"/>
                <a:sym typeface="Rubik Medium"/>
              </a:rPr>
              <a:t>Founded</a:t>
            </a:r>
            <a:endParaRPr sz="900">
              <a:solidFill>
                <a:srgbClr val="2B3751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sp>
        <p:nvSpPr>
          <p:cNvPr id="142" name="Google Shape;142;p36"/>
          <p:cNvSpPr/>
          <p:nvPr/>
        </p:nvSpPr>
        <p:spPr>
          <a:xfrm>
            <a:off x="4073613" y="824800"/>
            <a:ext cx="1632900" cy="1652700"/>
          </a:xfrm>
          <a:prstGeom prst="ellipse">
            <a:avLst/>
          </a:prstGeom>
          <a:noFill/>
          <a:ln cap="flat" cmpd="sng" w="38100">
            <a:solidFill>
              <a:srgbClr val="FCD35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B3751"/>
                </a:solidFill>
                <a:latin typeface="Rubik"/>
                <a:ea typeface="Rubik"/>
                <a:cs typeface="Rubik"/>
                <a:sym typeface="Rubik"/>
              </a:rPr>
              <a:t>364 years</a:t>
            </a:r>
            <a:br>
              <a:rPr b="1" lang="en">
                <a:solidFill>
                  <a:srgbClr val="2B3751"/>
                </a:solidFill>
                <a:latin typeface="Rubik"/>
                <a:ea typeface="Rubik"/>
                <a:cs typeface="Rubik"/>
                <a:sym typeface="Rubik"/>
              </a:rPr>
            </a:br>
            <a:r>
              <a:rPr lang="en" sz="900">
                <a:solidFill>
                  <a:srgbClr val="2B3751"/>
                </a:solidFill>
                <a:latin typeface="Rubik Medium"/>
                <a:ea typeface="Rubik Medium"/>
                <a:cs typeface="Rubik Medium"/>
                <a:sym typeface="Rubik Medium"/>
              </a:rPr>
              <a:t>Combined Experience </a:t>
            </a:r>
            <a:endParaRPr sz="900">
              <a:solidFill>
                <a:srgbClr val="2B3751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sp>
        <p:nvSpPr>
          <p:cNvPr id="143" name="Google Shape;143;p36"/>
          <p:cNvSpPr/>
          <p:nvPr/>
        </p:nvSpPr>
        <p:spPr>
          <a:xfrm>
            <a:off x="2211038" y="824800"/>
            <a:ext cx="1632900" cy="1652700"/>
          </a:xfrm>
          <a:prstGeom prst="ellipse">
            <a:avLst/>
          </a:prstGeom>
          <a:noFill/>
          <a:ln cap="flat" cmpd="sng" w="38100">
            <a:solidFill>
              <a:srgbClr val="FCD35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B3751"/>
                </a:solidFill>
                <a:latin typeface="Rubik"/>
                <a:ea typeface="Rubik"/>
                <a:cs typeface="Rubik"/>
                <a:sym typeface="Rubik"/>
              </a:rPr>
              <a:t>50</a:t>
            </a:r>
            <a:br>
              <a:rPr b="1" lang="en">
                <a:solidFill>
                  <a:srgbClr val="2B3751"/>
                </a:solidFill>
                <a:latin typeface="Rubik"/>
                <a:ea typeface="Rubik"/>
                <a:cs typeface="Rubik"/>
                <a:sym typeface="Rubik"/>
              </a:rPr>
            </a:br>
            <a:r>
              <a:rPr lang="en" sz="900">
                <a:solidFill>
                  <a:srgbClr val="2B3751"/>
                </a:solidFill>
                <a:latin typeface="Rubik Medium"/>
                <a:ea typeface="Rubik Medium"/>
                <a:cs typeface="Rubik Medium"/>
                <a:sym typeface="Rubik Medium"/>
              </a:rPr>
              <a:t>Employees</a:t>
            </a:r>
            <a:endParaRPr sz="900">
              <a:solidFill>
                <a:srgbClr val="2B3751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sp>
        <p:nvSpPr>
          <p:cNvPr id="144" name="Google Shape;144;p36"/>
          <p:cNvSpPr/>
          <p:nvPr/>
        </p:nvSpPr>
        <p:spPr>
          <a:xfrm>
            <a:off x="2211025" y="2594050"/>
            <a:ext cx="1632900" cy="1652700"/>
          </a:xfrm>
          <a:prstGeom prst="ellipse">
            <a:avLst/>
          </a:prstGeom>
          <a:noFill/>
          <a:ln cap="flat" cmpd="sng" w="38100">
            <a:solidFill>
              <a:srgbClr val="FCD35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B3751"/>
                </a:solidFill>
                <a:latin typeface="Rubik"/>
                <a:ea typeface="Rubik"/>
                <a:cs typeface="Rubik"/>
                <a:sym typeface="Rubik"/>
              </a:rPr>
              <a:t>7 PhDs</a:t>
            </a:r>
            <a:br>
              <a:rPr b="1" lang="en">
                <a:solidFill>
                  <a:srgbClr val="2B3751"/>
                </a:solidFill>
                <a:latin typeface="Rubik"/>
                <a:ea typeface="Rubik"/>
                <a:cs typeface="Rubik"/>
                <a:sym typeface="Rubik"/>
              </a:rPr>
            </a:br>
            <a:r>
              <a:rPr lang="en" sz="900">
                <a:solidFill>
                  <a:srgbClr val="2B3751"/>
                </a:solidFill>
                <a:latin typeface="Rubik Medium"/>
                <a:ea typeface="Rubik Medium"/>
                <a:cs typeface="Rubik Medium"/>
                <a:sym typeface="Rubik Medium"/>
              </a:rPr>
              <a:t>In Robotics  </a:t>
            </a:r>
            <a:endParaRPr sz="900">
              <a:solidFill>
                <a:srgbClr val="2B3751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sp>
        <p:nvSpPr>
          <p:cNvPr id="145" name="Google Shape;145;p36"/>
          <p:cNvSpPr/>
          <p:nvPr/>
        </p:nvSpPr>
        <p:spPr>
          <a:xfrm>
            <a:off x="348450" y="2594050"/>
            <a:ext cx="1632900" cy="1652700"/>
          </a:xfrm>
          <a:prstGeom prst="ellipse">
            <a:avLst/>
          </a:prstGeom>
          <a:noFill/>
          <a:ln cap="flat" cmpd="sng" w="38100">
            <a:solidFill>
              <a:srgbClr val="FCD35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B3751"/>
                </a:solidFill>
                <a:latin typeface="Rubik"/>
                <a:ea typeface="Rubik"/>
                <a:cs typeface="Rubik"/>
                <a:sym typeface="Rubik"/>
              </a:rPr>
              <a:t>18 Masters</a:t>
            </a:r>
            <a:br>
              <a:rPr b="1" lang="en">
                <a:solidFill>
                  <a:srgbClr val="2B3751"/>
                </a:solidFill>
                <a:latin typeface="Rubik"/>
                <a:ea typeface="Rubik"/>
                <a:cs typeface="Rubik"/>
                <a:sym typeface="Rubik"/>
              </a:rPr>
            </a:br>
            <a:r>
              <a:rPr lang="en" sz="900">
                <a:solidFill>
                  <a:srgbClr val="2B3751"/>
                </a:solidFill>
                <a:latin typeface="Rubik Medium"/>
                <a:ea typeface="Rubik Medium"/>
                <a:cs typeface="Rubik Medium"/>
                <a:sym typeface="Rubik Medium"/>
              </a:rPr>
              <a:t>In Robotics     </a:t>
            </a:r>
            <a:endParaRPr sz="900">
              <a:solidFill>
                <a:srgbClr val="2B3751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sp>
        <p:nvSpPr>
          <p:cNvPr id="146" name="Google Shape;146;p36"/>
          <p:cNvSpPr/>
          <p:nvPr/>
        </p:nvSpPr>
        <p:spPr>
          <a:xfrm>
            <a:off x="4073625" y="2594050"/>
            <a:ext cx="1632900" cy="1652700"/>
          </a:xfrm>
          <a:prstGeom prst="ellipse">
            <a:avLst/>
          </a:prstGeom>
          <a:noFill/>
          <a:ln cap="flat" cmpd="sng" w="38100">
            <a:solidFill>
              <a:srgbClr val="FCD35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2B3751"/>
                </a:solidFill>
                <a:latin typeface="Rubik"/>
                <a:ea typeface="Rubik"/>
                <a:cs typeface="Rubik"/>
                <a:sym typeface="Rubik"/>
              </a:rPr>
              <a:t>80</a:t>
            </a:r>
            <a:br>
              <a:rPr b="1" lang="en">
                <a:solidFill>
                  <a:srgbClr val="2B3751"/>
                </a:solidFill>
                <a:latin typeface="Rubik"/>
                <a:ea typeface="Rubik"/>
                <a:cs typeface="Rubik"/>
                <a:sym typeface="Rubik"/>
              </a:rPr>
            </a:br>
            <a:r>
              <a:rPr lang="en" sz="900">
                <a:solidFill>
                  <a:srgbClr val="2B3751"/>
                </a:solidFill>
                <a:latin typeface="Rubik Medium"/>
                <a:ea typeface="Rubik Medium"/>
                <a:cs typeface="Rubik Medium"/>
                <a:sym typeface="Rubik Medium"/>
              </a:rPr>
              <a:t>Client Partners</a:t>
            </a:r>
            <a:br>
              <a:rPr lang="en" sz="900">
                <a:solidFill>
                  <a:srgbClr val="2B3751"/>
                </a:solidFill>
                <a:latin typeface="Rubik Medium"/>
                <a:ea typeface="Rubik Medium"/>
                <a:cs typeface="Rubik Medium"/>
                <a:sym typeface="Rubik Medium"/>
              </a:rPr>
            </a:br>
            <a:r>
              <a:rPr lang="en" sz="900">
                <a:solidFill>
                  <a:srgbClr val="2B3751"/>
                </a:solidFill>
                <a:latin typeface="Rubik Medium"/>
                <a:ea typeface="Rubik Medium"/>
                <a:cs typeface="Rubik Medium"/>
                <a:sym typeface="Rubik Medium"/>
              </a:rPr>
              <a:t>To Date</a:t>
            </a:r>
            <a:endParaRPr sz="900">
              <a:solidFill>
                <a:srgbClr val="2B3751"/>
              </a:solidFill>
              <a:latin typeface="Rubik Medium"/>
              <a:ea typeface="Rubik Medium"/>
              <a:cs typeface="Rubik Medium"/>
              <a:sym typeface="Rubik Medium"/>
            </a:endParaRPr>
          </a:p>
        </p:txBody>
      </p:sp>
      <p:cxnSp>
        <p:nvCxnSpPr>
          <p:cNvPr id="147" name="Google Shape;147;p36"/>
          <p:cNvCxnSpPr>
            <a:stCxn id="145" idx="6"/>
            <a:endCxn id="144" idx="2"/>
          </p:cNvCxnSpPr>
          <p:nvPr/>
        </p:nvCxnSpPr>
        <p:spPr>
          <a:xfrm>
            <a:off x="1981350" y="3420400"/>
            <a:ext cx="229800" cy="0"/>
          </a:xfrm>
          <a:prstGeom prst="straightConnector1">
            <a:avLst/>
          </a:prstGeom>
          <a:noFill/>
          <a:ln cap="flat" cmpd="sng" w="38100">
            <a:solidFill>
              <a:srgbClr val="FCD35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8" name="Google Shape;148;p36"/>
          <p:cNvCxnSpPr>
            <a:stCxn id="141" idx="6"/>
            <a:endCxn id="143" idx="2"/>
          </p:cNvCxnSpPr>
          <p:nvPr/>
        </p:nvCxnSpPr>
        <p:spPr>
          <a:xfrm>
            <a:off x="1981350" y="1651150"/>
            <a:ext cx="229800" cy="0"/>
          </a:xfrm>
          <a:prstGeom prst="straightConnector1">
            <a:avLst/>
          </a:prstGeom>
          <a:noFill/>
          <a:ln cap="flat" cmpd="sng" w="38100">
            <a:solidFill>
              <a:srgbClr val="FCD35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9" name="Google Shape;149;p36"/>
          <p:cNvCxnSpPr>
            <a:stCxn id="143" idx="6"/>
            <a:endCxn id="142" idx="2"/>
          </p:cNvCxnSpPr>
          <p:nvPr/>
        </p:nvCxnSpPr>
        <p:spPr>
          <a:xfrm>
            <a:off x="3843938" y="1651150"/>
            <a:ext cx="229800" cy="0"/>
          </a:xfrm>
          <a:prstGeom prst="straightConnector1">
            <a:avLst/>
          </a:prstGeom>
          <a:noFill/>
          <a:ln cap="flat" cmpd="sng" w="38100">
            <a:solidFill>
              <a:srgbClr val="FCD35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0" name="Google Shape;150;p36"/>
          <p:cNvCxnSpPr>
            <a:stCxn id="144" idx="6"/>
            <a:endCxn id="146" idx="2"/>
          </p:cNvCxnSpPr>
          <p:nvPr/>
        </p:nvCxnSpPr>
        <p:spPr>
          <a:xfrm>
            <a:off x="3843925" y="3420400"/>
            <a:ext cx="229800" cy="0"/>
          </a:xfrm>
          <a:prstGeom prst="straightConnector1">
            <a:avLst/>
          </a:prstGeom>
          <a:noFill/>
          <a:ln cap="flat" cmpd="sng" w="38100">
            <a:solidFill>
              <a:srgbClr val="FCD35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1" name="Google Shape;151;p36"/>
          <p:cNvCxnSpPr>
            <a:stCxn id="145" idx="0"/>
            <a:endCxn id="141" idx="4"/>
          </p:cNvCxnSpPr>
          <p:nvPr/>
        </p:nvCxnSpPr>
        <p:spPr>
          <a:xfrm rot="10800000">
            <a:off x="1164900" y="2477650"/>
            <a:ext cx="0" cy="116400"/>
          </a:xfrm>
          <a:prstGeom prst="straightConnector1">
            <a:avLst/>
          </a:prstGeom>
          <a:noFill/>
          <a:ln cap="flat" cmpd="sng" w="38100">
            <a:solidFill>
              <a:srgbClr val="FCD35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2" name="Google Shape;152;p36"/>
          <p:cNvCxnSpPr>
            <a:stCxn id="146" idx="0"/>
            <a:endCxn id="142" idx="4"/>
          </p:cNvCxnSpPr>
          <p:nvPr/>
        </p:nvCxnSpPr>
        <p:spPr>
          <a:xfrm rot="10800000">
            <a:off x="4890075" y="2477650"/>
            <a:ext cx="0" cy="116400"/>
          </a:xfrm>
          <a:prstGeom prst="straightConnector1">
            <a:avLst/>
          </a:prstGeom>
          <a:noFill/>
          <a:ln cap="flat" cmpd="sng" w="38100">
            <a:solidFill>
              <a:srgbClr val="FCD35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3" name="Google Shape;153;p36"/>
          <p:cNvCxnSpPr>
            <a:stCxn id="144" idx="0"/>
            <a:endCxn id="143" idx="4"/>
          </p:cNvCxnSpPr>
          <p:nvPr/>
        </p:nvCxnSpPr>
        <p:spPr>
          <a:xfrm rot="10800000">
            <a:off x="3027475" y="2477650"/>
            <a:ext cx="0" cy="116400"/>
          </a:xfrm>
          <a:prstGeom prst="straightConnector1">
            <a:avLst/>
          </a:prstGeom>
          <a:noFill/>
          <a:ln cap="flat" cmpd="sng" w="38100">
            <a:solidFill>
              <a:srgbClr val="FCD35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4" name="Google Shape;154;p36"/>
          <p:cNvSpPr txBox="1"/>
          <p:nvPr>
            <p:ph type="title"/>
          </p:nvPr>
        </p:nvSpPr>
        <p:spPr>
          <a:xfrm>
            <a:off x="7071462" y="3727775"/>
            <a:ext cx="1130400" cy="38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000">
                <a:solidFill>
                  <a:srgbClr val="2B375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Headquartered in </a:t>
            </a:r>
            <a:br>
              <a:rPr lang="en" sz="1000">
                <a:solidFill>
                  <a:srgbClr val="2B3751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lang="en" sz="1000">
                <a:solidFill>
                  <a:srgbClr val="2B375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Boulder, Colorado</a:t>
            </a:r>
            <a:endParaRPr sz="1000">
              <a:solidFill>
                <a:srgbClr val="2B375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55" name="Google Shape;155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03037" y="3796426"/>
            <a:ext cx="168425" cy="239925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36"/>
          <p:cNvSpPr txBox="1"/>
          <p:nvPr>
            <p:ph type="title"/>
          </p:nvPr>
        </p:nvSpPr>
        <p:spPr>
          <a:xfrm>
            <a:off x="368075" y="4401975"/>
            <a:ext cx="53385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Helvetica Neue"/>
                <a:ea typeface="Helvetica Neue"/>
                <a:cs typeface="Helvetica Neue"/>
                <a:sym typeface="Helvetica Neue"/>
              </a:rPr>
              <a:t>We are your </a:t>
            </a:r>
            <a:r>
              <a:rPr lang="en" sz="1600">
                <a:latin typeface="Helvetica Neue"/>
                <a:ea typeface="Helvetica Neue"/>
                <a:cs typeface="Helvetica Neue"/>
                <a:sym typeface="Helvetica Neue"/>
              </a:rPr>
              <a:t>partners</a:t>
            </a:r>
            <a:r>
              <a:rPr lang="en" sz="1600">
                <a:latin typeface="Helvetica Neue"/>
                <a:ea typeface="Helvetica Neue"/>
                <a:cs typeface="Helvetica Neue"/>
                <a:sym typeface="Helvetica Neue"/>
              </a:rPr>
              <a:t> in strategically developing custom robotics software, </a:t>
            </a:r>
            <a:r>
              <a:rPr lang="en" sz="1600">
                <a:latin typeface="Helvetica Neue"/>
                <a:ea typeface="Helvetica Neue"/>
                <a:cs typeface="Helvetica Neue"/>
                <a:sym typeface="Helvetica Neue"/>
              </a:rPr>
              <a:t>while</a:t>
            </a:r>
            <a:r>
              <a:rPr lang="en" sz="1600">
                <a:latin typeface="Helvetica Neue"/>
                <a:ea typeface="Helvetica Neue"/>
                <a:cs typeface="Helvetica Neue"/>
                <a:sym typeface="Helvetica Neue"/>
              </a:rPr>
              <a:t> de-risking open source</a:t>
            </a:r>
            <a:r>
              <a:rPr lang="en" sz="1600">
                <a:latin typeface="Helvetica Neue"/>
                <a:ea typeface="Helvetica Neue"/>
                <a:cs typeface="Helvetica Neue"/>
                <a:sym typeface="Helvetica Neue"/>
              </a:rPr>
              <a:t> usage.</a:t>
            </a:r>
            <a:endParaRPr sz="16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57" name="Google Shape;157;p36"/>
          <p:cNvPicPr preferRelativeResize="0"/>
          <p:nvPr/>
        </p:nvPicPr>
        <p:blipFill rotWithShape="1">
          <a:blip r:embed="rId4">
            <a:alphaModFix/>
          </a:blip>
          <a:srcRect b="0" l="2453" r="1327" t="0"/>
          <a:stretch/>
        </p:blipFill>
        <p:spPr>
          <a:xfrm>
            <a:off x="6130749" y="962675"/>
            <a:ext cx="2843400" cy="2280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58" name="Google Shape;158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50117" y="4646643"/>
            <a:ext cx="203813" cy="3993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D356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7"/>
          <p:cNvSpPr/>
          <p:nvPr/>
        </p:nvSpPr>
        <p:spPr>
          <a:xfrm>
            <a:off x="6654825" y="1560149"/>
            <a:ext cx="2048100" cy="328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8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FDFDF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37"/>
          <p:cNvSpPr txBox="1"/>
          <p:nvPr/>
        </p:nvSpPr>
        <p:spPr>
          <a:xfrm>
            <a:off x="5067220" y="830786"/>
            <a:ext cx="3691500" cy="17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Helvetica Neue"/>
              <a:buNone/>
            </a:pPr>
            <a:r>
              <a:rPr b="1" i="0" lang="en" sz="2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the past 8 years,</a:t>
            </a:r>
            <a:endParaRPr sz="100"/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Helvetica Neue"/>
              <a:buNone/>
            </a:pPr>
            <a:r>
              <a:rPr b="1" lang="en" sz="2500">
                <a:latin typeface="Helvetica Neue"/>
                <a:ea typeface="Helvetica Neue"/>
                <a:cs typeface="Helvetica Neue"/>
                <a:sym typeface="Helvetica Neue"/>
              </a:rPr>
              <a:t>PickNik </a:t>
            </a:r>
            <a:r>
              <a:rPr b="1" i="0" lang="en" sz="2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</a:t>
            </a:r>
            <a:r>
              <a:rPr b="1" lang="en" sz="2500">
                <a:latin typeface="Helvetica Neue"/>
                <a:ea typeface="Helvetica Neue"/>
                <a:cs typeface="Helvetica Neue"/>
                <a:sym typeface="Helvetica Neue"/>
              </a:rPr>
              <a:t>s</a:t>
            </a:r>
            <a:r>
              <a:rPr b="1" i="0" lang="en" sz="25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become one of the top providers of robotic arm software in the world.</a:t>
            </a:r>
            <a:endParaRPr sz="100"/>
          </a:p>
        </p:txBody>
      </p:sp>
      <p:sp>
        <p:nvSpPr>
          <p:cNvPr id="165" name="Google Shape;165;p37"/>
          <p:cNvSpPr/>
          <p:nvPr/>
        </p:nvSpPr>
        <p:spPr>
          <a:xfrm>
            <a:off x="-17597" y="-58429"/>
            <a:ext cx="4683300" cy="5260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FDFD"/>
              </a:buClr>
              <a:buSzPts val="8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FDFDF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" id="166" name="Google Shape;166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4674" y="1008105"/>
            <a:ext cx="619125" cy="2095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67" name="Google Shape;167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0321" y="1986634"/>
            <a:ext cx="627832" cy="19295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68" name="Google Shape;168;p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46275" y="4409297"/>
            <a:ext cx="619126" cy="1912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69" name="Google Shape;169;p3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50546" y="3992837"/>
            <a:ext cx="619126" cy="12097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70" name="Google Shape;170;p3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776612" y="1929113"/>
            <a:ext cx="627832" cy="1894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71" name="Google Shape;171;p3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751905" y="3509185"/>
            <a:ext cx="619125" cy="1266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72" name="Google Shape;172;p3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512862" y="1461243"/>
            <a:ext cx="627832" cy="2005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73" name="Google Shape;173;p3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237674" y="947805"/>
            <a:ext cx="619127" cy="3095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74" name="Google Shape;174;p3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780965" y="3941088"/>
            <a:ext cx="619125" cy="22447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75" name="Google Shape;175;p37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453691" y="3466395"/>
            <a:ext cx="627831" cy="2065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76" name="Google Shape;176;p37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3517216" y="3475701"/>
            <a:ext cx="622300" cy="1601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77" name="Google Shape;177;p37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484674" y="2495035"/>
            <a:ext cx="628265" cy="176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78" name="Google Shape;178;p37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3512862" y="2495396"/>
            <a:ext cx="619125" cy="14510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79" name="Google Shape;179;p37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2743673" y="1023908"/>
            <a:ext cx="619126" cy="1857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80" name="Google Shape;180;p37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2780403" y="4461137"/>
            <a:ext cx="622300" cy="1155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81" name="Google Shape;181;p37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3546275" y="3973844"/>
            <a:ext cx="619125" cy="1589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82" name="Google Shape;182;p37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1250546" y="4469908"/>
            <a:ext cx="619126" cy="980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83" name="Google Shape;183;p37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1186567" y="1917258"/>
            <a:ext cx="627831" cy="32837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84" name="Google Shape;184;p37"/>
          <p:cNvPicPr preferRelativeResize="0"/>
          <p:nvPr/>
        </p:nvPicPr>
        <p:blipFill rotWithShape="1">
          <a:blip r:embed="rId21">
            <a:alphaModFix/>
          </a:blip>
          <a:srcRect b="0" l="0" r="0" t="0"/>
          <a:stretch/>
        </p:blipFill>
        <p:spPr>
          <a:xfrm>
            <a:off x="1220632" y="2970853"/>
            <a:ext cx="619125" cy="1375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85" name="Google Shape;185;p37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1990673" y="2522955"/>
            <a:ext cx="619125" cy="899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86" name="Google Shape;186;p37"/>
          <p:cNvPicPr preferRelativeResize="0"/>
          <p:nvPr/>
        </p:nvPicPr>
        <p:blipFill rotWithShape="1">
          <a:blip r:embed="rId23">
            <a:alphaModFix/>
          </a:blip>
          <a:srcRect b="0" l="0" r="0" t="0"/>
          <a:stretch/>
        </p:blipFill>
        <p:spPr>
          <a:xfrm>
            <a:off x="3490173" y="1023908"/>
            <a:ext cx="622688" cy="12785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87" name="Google Shape;187;p37"/>
          <p:cNvPicPr preferRelativeResize="0"/>
          <p:nvPr/>
        </p:nvPicPr>
        <p:blipFill rotWithShape="1">
          <a:blip r:embed="rId24">
            <a:alphaModFix/>
          </a:blip>
          <a:srcRect b="0" l="0" r="0" t="0"/>
          <a:stretch/>
        </p:blipFill>
        <p:spPr>
          <a:xfrm>
            <a:off x="1237674" y="3439069"/>
            <a:ext cx="620713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88" name="Google Shape;188;p37"/>
          <p:cNvPicPr preferRelativeResize="0"/>
          <p:nvPr/>
        </p:nvPicPr>
        <p:blipFill rotWithShape="1">
          <a:blip r:embed="rId25">
            <a:alphaModFix/>
          </a:blip>
          <a:srcRect b="0" l="0" r="0" t="0"/>
          <a:stretch/>
        </p:blipFill>
        <p:spPr>
          <a:xfrm>
            <a:off x="458044" y="2949470"/>
            <a:ext cx="619125" cy="2273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89" name="Google Shape;189;p37"/>
          <p:cNvPicPr preferRelativeResize="0"/>
          <p:nvPr/>
        </p:nvPicPr>
        <p:blipFill rotWithShape="1">
          <a:blip r:embed="rId26">
            <a:alphaModFix/>
          </a:blip>
          <a:srcRect b="0" l="0" r="0" t="0"/>
          <a:stretch/>
        </p:blipFill>
        <p:spPr>
          <a:xfrm>
            <a:off x="1985943" y="3409910"/>
            <a:ext cx="619125" cy="3195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90" name="Google Shape;190;p37"/>
          <p:cNvPicPr preferRelativeResize="0"/>
          <p:nvPr/>
        </p:nvPicPr>
        <p:blipFill rotWithShape="1">
          <a:blip r:embed="rId27">
            <a:alphaModFix/>
          </a:blip>
          <a:srcRect b="0" l="0" r="0" t="0"/>
          <a:stretch/>
        </p:blipFill>
        <p:spPr>
          <a:xfrm>
            <a:off x="1229716" y="2536169"/>
            <a:ext cx="619125" cy="938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91" name="Google Shape;191;p37"/>
          <p:cNvPicPr preferRelativeResize="0"/>
          <p:nvPr/>
        </p:nvPicPr>
        <p:blipFill rotWithShape="1">
          <a:blip r:embed="rId28">
            <a:alphaModFix/>
          </a:blip>
          <a:srcRect b="0" l="0" r="0" t="0"/>
          <a:stretch/>
        </p:blipFill>
        <p:spPr>
          <a:xfrm>
            <a:off x="484674" y="3984365"/>
            <a:ext cx="619125" cy="1884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92" name="Google Shape;192;p37"/>
          <p:cNvPicPr preferRelativeResize="0"/>
          <p:nvPr/>
        </p:nvPicPr>
        <p:blipFill rotWithShape="1">
          <a:blip r:embed="rId29">
            <a:alphaModFix/>
          </a:blip>
          <a:srcRect b="0" l="0" r="0" t="0"/>
          <a:stretch/>
        </p:blipFill>
        <p:spPr>
          <a:xfrm>
            <a:off x="484674" y="4431808"/>
            <a:ext cx="619125" cy="1462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93" name="Google Shape;193;p37"/>
          <p:cNvPicPr preferRelativeResize="0"/>
          <p:nvPr/>
        </p:nvPicPr>
        <p:blipFill rotWithShape="1">
          <a:blip r:embed="rId30">
            <a:alphaModFix/>
          </a:blip>
          <a:srcRect b="0" l="0" r="0" t="0"/>
          <a:stretch/>
        </p:blipFill>
        <p:spPr>
          <a:xfrm>
            <a:off x="2751905" y="2519254"/>
            <a:ext cx="619125" cy="973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94" name="Google Shape;194;p37"/>
          <p:cNvPicPr preferRelativeResize="0"/>
          <p:nvPr/>
        </p:nvPicPr>
        <p:blipFill rotWithShape="1">
          <a:blip r:embed="rId31">
            <a:alphaModFix/>
          </a:blip>
          <a:srcRect b="0" l="0" r="0" t="0"/>
          <a:stretch/>
        </p:blipFill>
        <p:spPr>
          <a:xfrm>
            <a:off x="1985943" y="3005353"/>
            <a:ext cx="619125" cy="1155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95" name="Google Shape;195;p37"/>
          <p:cNvPicPr preferRelativeResize="0"/>
          <p:nvPr/>
        </p:nvPicPr>
        <p:blipFill rotWithShape="1">
          <a:blip r:embed="rId32">
            <a:alphaModFix/>
          </a:blip>
          <a:srcRect b="0" l="0" r="0" t="0"/>
          <a:stretch/>
        </p:blipFill>
        <p:spPr>
          <a:xfrm>
            <a:off x="2150249" y="1913353"/>
            <a:ext cx="290513" cy="2905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96" name="Google Shape;196;p37"/>
          <p:cNvPicPr preferRelativeResize="0"/>
          <p:nvPr/>
        </p:nvPicPr>
        <p:blipFill rotWithShape="1">
          <a:blip r:embed="rId33">
            <a:alphaModFix/>
          </a:blip>
          <a:srcRect b="0" l="0" r="0" t="0"/>
          <a:stretch/>
        </p:blipFill>
        <p:spPr>
          <a:xfrm>
            <a:off x="2016974" y="4435257"/>
            <a:ext cx="619125" cy="1673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97" name="Google Shape;197;p37"/>
          <p:cNvPicPr preferRelativeResize="0"/>
          <p:nvPr/>
        </p:nvPicPr>
        <p:blipFill rotWithShape="1">
          <a:blip r:embed="rId34">
            <a:alphaModFix/>
          </a:blip>
          <a:srcRect b="0" l="0" r="0" t="0"/>
          <a:stretch/>
        </p:blipFill>
        <p:spPr>
          <a:xfrm>
            <a:off x="2751905" y="2982572"/>
            <a:ext cx="619126" cy="1349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98" name="Google Shape;198;p37"/>
          <p:cNvPicPr preferRelativeResize="0"/>
          <p:nvPr/>
        </p:nvPicPr>
        <p:blipFill rotWithShape="1">
          <a:blip r:embed="rId35">
            <a:alphaModFix/>
          </a:blip>
          <a:srcRect b="0" l="0" r="0" t="0"/>
          <a:stretch/>
        </p:blipFill>
        <p:spPr>
          <a:xfrm>
            <a:off x="1984174" y="1060820"/>
            <a:ext cx="619125" cy="8353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199" name="Google Shape;199;p37"/>
          <p:cNvPicPr preferRelativeResize="0"/>
          <p:nvPr/>
        </p:nvPicPr>
        <p:blipFill rotWithShape="1">
          <a:blip r:embed="rId36">
            <a:alphaModFix/>
          </a:blip>
          <a:srcRect b="0" l="0" r="0" t="0"/>
          <a:stretch/>
        </p:blipFill>
        <p:spPr>
          <a:xfrm>
            <a:off x="3517216" y="2991962"/>
            <a:ext cx="619126" cy="1568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200" name="Google Shape;200;p37"/>
          <p:cNvPicPr preferRelativeResize="0"/>
          <p:nvPr/>
        </p:nvPicPr>
        <p:blipFill rotWithShape="1">
          <a:blip r:embed="rId37">
            <a:alphaModFix/>
          </a:blip>
          <a:srcRect b="0" l="0" r="0" t="0"/>
          <a:stretch/>
        </p:blipFill>
        <p:spPr>
          <a:xfrm>
            <a:off x="2751905" y="1497570"/>
            <a:ext cx="619127" cy="1278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201" name="Google Shape;201;p37"/>
          <p:cNvPicPr preferRelativeResize="0"/>
          <p:nvPr/>
        </p:nvPicPr>
        <p:blipFill rotWithShape="1">
          <a:blip r:embed="rId38">
            <a:alphaModFix/>
          </a:blip>
          <a:srcRect b="0" l="0" r="0" t="0"/>
          <a:stretch/>
        </p:blipFill>
        <p:spPr>
          <a:xfrm>
            <a:off x="3498453" y="1974183"/>
            <a:ext cx="619125" cy="1688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202" name="Google Shape;202;p37"/>
          <p:cNvPicPr preferRelativeResize="0"/>
          <p:nvPr/>
        </p:nvPicPr>
        <p:blipFill rotWithShape="1">
          <a:blip r:embed="rId39">
            <a:alphaModFix/>
          </a:blip>
          <a:srcRect b="0" l="0" r="0" t="0"/>
          <a:stretch/>
        </p:blipFill>
        <p:spPr>
          <a:xfrm>
            <a:off x="484674" y="1519399"/>
            <a:ext cx="619125" cy="84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203" name="Google Shape;203;p37"/>
          <p:cNvPicPr preferRelativeResize="0"/>
          <p:nvPr/>
        </p:nvPicPr>
        <p:blipFill rotWithShape="1">
          <a:blip r:embed="rId40">
            <a:alphaModFix/>
          </a:blip>
          <a:srcRect b="0" l="0" r="0" t="0"/>
          <a:stretch/>
        </p:blipFill>
        <p:spPr>
          <a:xfrm>
            <a:off x="1990673" y="1483121"/>
            <a:ext cx="619125" cy="1807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204" name="Google Shape;204;p37"/>
          <p:cNvPicPr preferRelativeResize="0"/>
          <p:nvPr/>
        </p:nvPicPr>
        <p:blipFill rotWithShape="1">
          <a:blip r:embed="rId41">
            <a:alphaModFix/>
          </a:blip>
          <a:srcRect b="0" l="0" r="0" t="0"/>
          <a:stretch/>
        </p:blipFill>
        <p:spPr>
          <a:xfrm>
            <a:off x="2014538" y="3898545"/>
            <a:ext cx="619125" cy="3095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205" name="Google Shape;205;p37"/>
          <p:cNvPicPr preferRelativeResize="0"/>
          <p:nvPr/>
        </p:nvPicPr>
        <p:blipFill rotWithShape="1">
          <a:blip r:embed="rId42">
            <a:alphaModFix/>
          </a:blip>
          <a:srcRect b="0" l="0" r="0" t="0"/>
          <a:stretch/>
        </p:blipFill>
        <p:spPr>
          <a:xfrm>
            <a:off x="1296660" y="1477035"/>
            <a:ext cx="485235" cy="1929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206" name="Google Shape;206;p37"/>
          <p:cNvPicPr preferRelativeResize="0"/>
          <p:nvPr/>
        </p:nvPicPr>
        <p:blipFill rotWithShape="1">
          <a:blip r:embed="rId43">
            <a:alphaModFix/>
          </a:blip>
          <a:srcRect b="0" l="0" r="0" t="0"/>
          <a:stretch/>
        </p:blipFill>
        <p:spPr>
          <a:xfrm>
            <a:off x="8750117" y="4646643"/>
            <a:ext cx="203813" cy="399327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37"/>
          <p:cNvSpPr txBox="1"/>
          <p:nvPr/>
        </p:nvSpPr>
        <p:spPr>
          <a:xfrm>
            <a:off x="5052690" y="3025271"/>
            <a:ext cx="4984500" cy="44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Our open source product MoveIt has been used by </a:t>
            </a:r>
            <a:endParaRPr sz="500"/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1,000s of companies. </a:t>
            </a:r>
            <a:endParaRPr sz="500"/>
          </a:p>
        </p:txBody>
      </p:sp>
      <p:pic>
        <p:nvPicPr>
          <p:cNvPr id="208" name="Google Shape;208;p37"/>
          <p:cNvPicPr preferRelativeResize="0"/>
          <p:nvPr/>
        </p:nvPicPr>
        <p:blipFill>
          <a:blip r:embed="rId44">
            <a:alphaModFix/>
          </a:blip>
          <a:stretch>
            <a:fillRect/>
          </a:stretch>
        </p:blipFill>
        <p:spPr>
          <a:xfrm>
            <a:off x="5694600" y="3672975"/>
            <a:ext cx="2436756" cy="512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rgbClr val="000000"/>
        </a:solid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38"/>
          <p:cNvPicPr preferRelativeResize="0"/>
          <p:nvPr/>
        </p:nvPicPr>
        <p:blipFill>
          <a:blip r:embed="rId3">
            <a:alphaModFix amt="0"/>
          </a:blip>
          <a:stretch>
            <a:fillRect/>
          </a:stretch>
        </p:blipFill>
        <p:spPr>
          <a:xfrm flipH="1">
            <a:off x="-59300" y="-76200"/>
            <a:ext cx="9203277" cy="61340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veIt_Studio_Long@2x.png" id="214" name="Google Shape;214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42451" y="2411747"/>
            <a:ext cx="2876004" cy="320006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8"/>
          <p:cNvSpPr txBox="1"/>
          <p:nvPr/>
        </p:nvSpPr>
        <p:spPr>
          <a:xfrm>
            <a:off x="6745643" y="2051044"/>
            <a:ext cx="971700" cy="23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97979"/>
              </a:buClr>
              <a:buSzPts val="1300"/>
              <a:buFont typeface="Helvetica Neue"/>
              <a:buNone/>
            </a:pPr>
            <a:r>
              <a:rPr b="0" i="0" lang="en" sz="1300" u="none" cap="none" strike="noStrike">
                <a:solidFill>
                  <a:srgbClr val="79797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Introducing</a:t>
            </a:r>
            <a:endParaRPr sz="500"/>
          </a:p>
        </p:txBody>
      </p:sp>
      <p:sp>
        <p:nvSpPr>
          <p:cNvPr id="216" name="Google Shape;216;p38"/>
          <p:cNvSpPr txBox="1"/>
          <p:nvPr/>
        </p:nvSpPr>
        <p:spPr>
          <a:xfrm>
            <a:off x="5742450" y="2921675"/>
            <a:ext cx="3080700" cy="21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integrated environment for developing robot applications powered by MoveIt and ROS 2.</a:t>
            </a:r>
            <a:endParaRPr b="1" sz="13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 sz="5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17" name="Google Shape;217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271500" y="912125"/>
            <a:ext cx="6356031" cy="39565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218" name="Google Shape;218;p3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750117" y="4646643"/>
            <a:ext cx="203813" cy="3993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9"/>
          <p:cNvSpPr/>
          <p:nvPr/>
        </p:nvSpPr>
        <p:spPr>
          <a:xfrm>
            <a:off x="2766500" y="25"/>
            <a:ext cx="6377400" cy="5143500"/>
          </a:xfrm>
          <a:prstGeom prst="rect">
            <a:avLst/>
          </a:prstGeom>
          <a:solidFill>
            <a:srgbClr val="22222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39"/>
          <p:cNvSpPr txBox="1"/>
          <p:nvPr/>
        </p:nvSpPr>
        <p:spPr>
          <a:xfrm>
            <a:off x="0" y="152400"/>
            <a:ext cx="2753100" cy="46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Helvetica Neue"/>
              <a:buNone/>
            </a:pPr>
            <a:r>
              <a:rPr b="1" lang="en" sz="3100">
                <a:latin typeface="Helvetica Neue"/>
                <a:ea typeface="Helvetica Neue"/>
                <a:cs typeface="Helvetica Neue"/>
                <a:sym typeface="Helvetica Neue"/>
              </a:rPr>
              <a:t>MoveIt Studio</a:t>
            </a:r>
            <a:endParaRPr sz="200"/>
          </a:p>
        </p:txBody>
      </p:sp>
      <p:sp>
        <p:nvSpPr>
          <p:cNvPr id="225" name="Google Shape;225;p39"/>
          <p:cNvSpPr txBox="1"/>
          <p:nvPr/>
        </p:nvSpPr>
        <p:spPr>
          <a:xfrm>
            <a:off x="0" y="694550"/>
            <a:ext cx="2678100" cy="468000"/>
          </a:xfrm>
          <a:prstGeom prst="rect">
            <a:avLst/>
          </a:prstGeom>
          <a:solidFill>
            <a:srgbClr val="FCD35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Helvetica Neue"/>
                <a:ea typeface="Helvetica Neue"/>
                <a:cs typeface="Helvetica Neue"/>
                <a:sym typeface="Helvetica Neue"/>
              </a:rPr>
              <a:t>Machine Learning (ML) Integration for NASA</a:t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6" name="Google Shape;226;p39"/>
          <p:cNvSpPr txBox="1"/>
          <p:nvPr/>
        </p:nvSpPr>
        <p:spPr>
          <a:xfrm>
            <a:off x="41400" y="1282325"/>
            <a:ext cx="2711700" cy="35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Helvetica Neue"/>
                <a:ea typeface="Helvetica Neue"/>
                <a:cs typeface="Helvetica Neue"/>
                <a:sym typeface="Helvetica Neue"/>
              </a:rPr>
              <a:t>Project Updates:</a:t>
            </a:r>
            <a:endParaRPr b="1"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Helvetica Neue"/>
                <a:ea typeface="Helvetica Neue"/>
                <a:cs typeface="Helvetica Neue"/>
                <a:sym typeface="Helvetica Neue"/>
              </a:rPr>
              <a:t>Goals:</a:t>
            </a:r>
            <a:endParaRPr b="1"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921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000"/>
              <a:buFont typeface="Helvetica Neue"/>
              <a:buChar char="●"/>
            </a:pPr>
            <a:r>
              <a:rPr lang="en" sz="1000">
                <a:latin typeface="Helvetica Neue"/>
                <a:ea typeface="Helvetica Neue"/>
                <a:cs typeface="Helvetica Neue"/>
                <a:sym typeface="Helvetica Neue"/>
              </a:rPr>
              <a:t>Recognize instances of objects and affordances.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921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000"/>
              <a:buFont typeface="Helvetica Neue"/>
              <a:buChar char="●"/>
            </a:pPr>
            <a:r>
              <a:rPr lang="en" sz="1000">
                <a:latin typeface="Helvetica Neue"/>
                <a:ea typeface="Helvetica Neue"/>
                <a:cs typeface="Helvetica Neue"/>
                <a:sym typeface="Helvetica Neue"/>
              </a:rPr>
              <a:t>Autonomously act on affordances (open door, push button, etc).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921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000"/>
              <a:buFont typeface="Helvetica Neue"/>
              <a:buChar char="●"/>
            </a:pPr>
            <a:r>
              <a:rPr lang="en" sz="1000">
                <a:latin typeface="Helvetica Neue"/>
                <a:ea typeface="Helvetica Neue"/>
                <a:cs typeface="Helvetica Neue"/>
                <a:sym typeface="Helvetica Neue"/>
              </a:rPr>
              <a:t>Operators can provide feedback and/or guidance on planned trajectories before execution.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Helvetica Neue"/>
                <a:ea typeface="Helvetica Neue"/>
                <a:cs typeface="Helvetica Neue"/>
                <a:sym typeface="Helvetica Neue"/>
              </a:rPr>
              <a:t>Approach</a:t>
            </a:r>
            <a:r>
              <a:rPr b="1" lang="en" sz="1000"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endParaRPr b="1"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921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000"/>
              <a:buFont typeface="Helvetica Neue"/>
              <a:buChar char="●"/>
            </a:pPr>
            <a:r>
              <a:rPr lang="en" sz="1000">
                <a:latin typeface="Helvetica Neue"/>
                <a:ea typeface="Helvetica Neue"/>
                <a:cs typeface="Helvetica Neue"/>
                <a:sym typeface="Helvetica Neue"/>
              </a:rPr>
              <a:t>Generated </a:t>
            </a:r>
            <a:r>
              <a:rPr lang="en" sz="1000">
                <a:latin typeface="Helvetica Neue"/>
                <a:ea typeface="Helvetica Neue"/>
                <a:cs typeface="Helvetica Neue"/>
                <a:sym typeface="Helvetica Neue"/>
              </a:rPr>
              <a:t>photorealistic </a:t>
            </a:r>
            <a:r>
              <a:rPr lang="en" sz="1000">
                <a:latin typeface="Helvetica Neue"/>
                <a:ea typeface="Helvetica Neue"/>
                <a:cs typeface="Helvetica Neue"/>
                <a:sym typeface="Helvetica Neue"/>
              </a:rPr>
              <a:t>training datasets using NVIDIA Isaac Sim.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921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000"/>
              <a:buFont typeface="Helvetica Neue"/>
              <a:buChar char="●"/>
            </a:pPr>
            <a:r>
              <a:rPr lang="en" sz="1000">
                <a:latin typeface="Helvetica Neue"/>
                <a:ea typeface="Helvetica Neue"/>
                <a:cs typeface="Helvetica Neue"/>
                <a:sym typeface="Helvetica Neue"/>
              </a:rPr>
              <a:t>Trained models to identify objects in both simulation and the real world.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921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000"/>
              <a:buFont typeface="Helvetica Neue"/>
              <a:buChar char="●"/>
            </a:pPr>
            <a:r>
              <a:rPr lang="en" sz="1000">
                <a:latin typeface="Helvetica Neue"/>
                <a:ea typeface="Helvetica Neue"/>
                <a:cs typeface="Helvetica Neue"/>
                <a:sym typeface="Helvetica Neue"/>
              </a:rPr>
              <a:t>Wrapped ML models in MoveIt Studio Behaviors to incorporate into Objectives for detecting, planning, and executing.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mage" id="227" name="Google Shape;227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50117" y="4418043"/>
            <a:ext cx="203813" cy="399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39" title="ml_studio_demonstration.mp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66500" y="451375"/>
            <a:ext cx="6377400" cy="390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0"/>
          <p:cNvSpPr txBox="1"/>
          <p:nvPr/>
        </p:nvSpPr>
        <p:spPr>
          <a:xfrm>
            <a:off x="0" y="152400"/>
            <a:ext cx="2753100" cy="46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Helvetica Neue"/>
              <a:buNone/>
            </a:pPr>
            <a:r>
              <a:rPr b="1" lang="en" sz="3100">
                <a:latin typeface="Helvetica Neue"/>
                <a:ea typeface="Helvetica Neue"/>
                <a:cs typeface="Helvetica Neue"/>
                <a:sym typeface="Helvetica Neue"/>
              </a:rPr>
              <a:t>MoveIt Studio</a:t>
            </a:r>
            <a:endParaRPr sz="200"/>
          </a:p>
        </p:txBody>
      </p:sp>
      <p:sp>
        <p:nvSpPr>
          <p:cNvPr id="234" name="Google Shape;234;p40"/>
          <p:cNvSpPr txBox="1"/>
          <p:nvPr/>
        </p:nvSpPr>
        <p:spPr>
          <a:xfrm>
            <a:off x="0" y="694550"/>
            <a:ext cx="2678100" cy="468000"/>
          </a:xfrm>
          <a:prstGeom prst="rect">
            <a:avLst/>
          </a:prstGeom>
          <a:solidFill>
            <a:srgbClr val="FCD35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Helvetica Neue"/>
                <a:ea typeface="Helvetica Neue"/>
                <a:cs typeface="Helvetica Neue"/>
                <a:sym typeface="Helvetica Neue"/>
              </a:rPr>
              <a:t>Machine Learning (ML) Integration for NASA</a:t>
            </a:r>
            <a:endParaRPr b="1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5" name="Google Shape;235;p40"/>
          <p:cNvSpPr txBox="1"/>
          <p:nvPr/>
        </p:nvSpPr>
        <p:spPr>
          <a:xfrm>
            <a:off x="41400" y="1282325"/>
            <a:ext cx="2711700" cy="35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Helvetica Neue"/>
                <a:ea typeface="Helvetica Neue"/>
                <a:cs typeface="Helvetica Neue"/>
                <a:sym typeface="Helvetica Neue"/>
              </a:rPr>
              <a:t>Project Updates:</a:t>
            </a:r>
            <a:endParaRPr b="1"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Helvetica Neue"/>
                <a:ea typeface="Helvetica Neue"/>
                <a:cs typeface="Helvetica Neue"/>
                <a:sym typeface="Helvetica Neue"/>
              </a:rPr>
              <a:t>Goals:</a:t>
            </a:r>
            <a:endParaRPr b="1"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921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000"/>
              <a:buFont typeface="Helvetica Neue"/>
              <a:buChar char="●"/>
            </a:pPr>
            <a:r>
              <a:rPr lang="en" sz="1000">
                <a:latin typeface="Helvetica Neue"/>
                <a:ea typeface="Helvetica Neue"/>
                <a:cs typeface="Helvetica Neue"/>
                <a:sym typeface="Helvetica Neue"/>
              </a:rPr>
              <a:t>Recognize instances of objects and affordances.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921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000"/>
              <a:buFont typeface="Helvetica Neue"/>
              <a:buChar char="●"/>
            </a:pPr>
            <a:r>
              <a:rPr lang="en" sz="1000">
                <a:latin typeface="Helvetica Neue"/>
                <a:ea typeface="Helvetica Neue"/>
                <a:cs typeface="Helvetica Neue"/>
                <a:sym typeface="Helvetica Neue"/>
              </a:rPr>
              <a:t>Autonomously act on affordances (open door, push button, etc).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921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000"/>
              <a:buFont typeface="Helvetica Neue"/>
              <a:buChar char="●"/>
            </a:pPr>
            <a:r>
              <a:rPr lang="en" sz="1000">
                <a:latin typeface="Helvetica Neue"/>
                <a:ea typeface="Helvetica Neue"/>
                <a:cs typeface="Helvetica Neue"/>
                <a:sym typeface="Helvetica Neue"/>
              </a:rPr>
              <a:t>Operators can provide feedback and/or guidance on planned trajectories before execution.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latin typeface="Helvetica Neue"/>
                <a:ea typeface="Helvetica Neue"/>
                <a:cs typeface="Helvetica Neue"/>
                <a:sym typeface="Helvetica Neue"/>
              </a:rPr>
              <a:t>Approach:</a:t>
            </a:r>
            <a:endParaRPr b="1"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921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000"/>
              <a:buFont typeface="Helvetica Neue"/>
              <a:buChar char="●"/>
            </a:pPr>
            <a:r>
              <a:rPr lang="en" sz="1000">
                <a:latin typeface="Helvetica Neue"/>
                <a:ea typeface="Helvetica Neue"/>
                <a:cs typeface="Helvetica Neue"/>
                <a:sym typeface="Helvetica Neue"/>
              </a:rPr>
              <a:t>Generated photorealistic training datasets using NVIDIA Isaac Sim.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921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000"/>
              <a:buFont typeface="Helvetica Neue"/>
              <a:buChar char="●"/>
            </a:pPr>
            <a:r>
              <a:rPr lang="en" sz="1000">
                <a:latin typeface="Helvetica Neue"/>
                <a:ea typeface="Helvetica Neue"/>
                <a:cs typeface="Helvetica Neue"/>
                <a:sym typeface="Helvetica Neue"/>
              </a:rPr>
              <a:t>Trained models to identify objects in both simulation and the real world.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2921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000"/>
              <a:buFont typeface="Helvetica Neue"/>
              <a:buChar char="●"/>
            </a:pPr>
            <a:r>
              <a:rPr lang="en" sz="1000">
                <a:latin typeface="Helvetica Neue"/>
                <a:ea typeface="Helvetica Neue"/>
                <a:cs typeface="Helvetica Neue"/>
                <a:sym typeface="Helvetica Neue"/>
              </a:rPr>
              <a:t>Wrapped ML models in MoveIt Studio to incorporate into Objectives for planning and execution.</a:t>
            </a:r>
            <a:endParaRPr sz="10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Image" id="236" name="Google Shape;236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50117" y="4418043"/>
            <a:ext cx="203813" cy="399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18700" y="56600"/>
            <a:ext cx="4671852" cy="2418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8700" y="2627925"/>
            <a:ext cx="4671852" cy="24180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239" name="Google Shape;239;p4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750117" y="4646643"/>
            <a:ext cx="203813" cy="3993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1"/>
          <p:cNvSpPr txBox="1"/>
          <p:nvPr/>
        </p:nvSpPr>
        <p:spPr>
          <a:xfrm>
            <a:off x="469525" y="2558100"/>
            <a:ext cx="7576200" cy="86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800"/>
              <a:buFont typeface="Helvetica Neue"/>
              <a:buNone/>
            </a:pPr>
            <a:r>
              <a:rPr b="1" lang="en" sz="37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How do we put this</a:t>
            </a:r>
            <a:r>
              <a:rPr b="1" lang="en" sz="37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in space?</a:t>
            </a:r>
            <a:br>
              <a:rPr b="1" lang="en" sz="37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3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#moon</a:t>
            </a:r>
            <a:endParaRPr sz="100"/>
          </a:p>
        </p:txBody>
      </p:sp>
      <p:pic>
        <p:nvPicPr>
          <p:cNvPr descr="Platonic_3_-_Icosa.png" id="245" name="Google Shape;245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7223272">
            <a:off x="2221975" y="-6378259"/>
            <a:ext cx="11364070" cy="113640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" id="246" name="Google Shape;246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50117" y="4646643"/>
            <a:ext cx="203813" cy="399327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41"/>
          <p:cNvSpPr/>
          <p:nvPr/>
        </p:nvSpPr>
        <p:spPr>
          <a:xfrm>
            <a:off x="-271500" y="5143500"/>
            <a:ext cx="11701500" cy="4362600"/>
          </a:xfrm>
          <a:prstGeom prst="rect">
            <a:avLst/>
          </a:prstGeom>
          <a:solidFill>
            <a:srgbClr val="F9FBFD"/>
          </a:solidFill>
          <a:ln cap="flat" cmpd="sng" w="9525">
            <a:solidFill>
              <a:srgbClr val="F9FBF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41"/>
          <p:cNvSpPr/>
          <p:nvPr/>
        </p:nvSpPr>
        <p:spPr>
          <a:xfrm>
            <a:off x="9144000" y="0"/>
            <a:ext cx="2286000" cy="6248400"/>
          </a:xfrm>
          <a:prstGeom prst="rect">
            <a:avLst/>
          </a:prstGeom>
          <a:solidFill>
            <a:srgbClr val="F9FBFD"/>
          </a:solidFill>
          <a:ln cap="flat" cmpd="sng" w="9525">
            <a:solidFill>
              <a:srgbClr val="F9FBF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2"/>
          <p:cNvSpPr txBox="1"/>
          <p:nvPr/>
        </p:nvSpPr>
        <p:spPr>
          <a:xfrm>
            <a:off x="287100" y="152350"/>
            <a:ext cx="8569800" cy="45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Helvetica Neue"/>
              <a:buNone/>
            </a:pPr>
            <a:r>
              <a:rPr b="1" lang="en" sz="3000">
                <a:latin typeface="Helvetica Neue"/>
                <a:ea typeface="Helvetica Neue"/>
                <a:cs typeface="Helvetica Neue"/>
                <a:sym typeface="Helvetica Neue"/>
              </a:rPr>
              <a:t>ROS and MoveIt have already been to space.</a:t>
            </a:r>
            <a:endParaRPr sz="100"/>
          </a:p>
        </p:txBody>
      </p:sp>
      <p:pic>
        <p:nvPicPr>
          <p:cNvPr descr="Image" id="254" name="Google Shape;254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50117" y="4646643"/>
            <a:ext cx="203813" cy="399327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42"/>
          <p:cNvSpPr txBox="1"/>
          <p:nvPr/>
        </p:nvSpPr>
        <p:spPr>
          <a:xfrm>
            <a:off x="4799798" y="4208388"/>
            <a:ext cx="28299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i="0" lang="en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2019: Astrobee</a:t>
            </a:r>
            <a:endParaRPr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6" name="Google Shape;256;p42"/>
          <p:cNvPicPr preferRelativeResize="0"/>
          <p:nvPr/>
        </p:nvPicPr>
        <p:blipFill rotWithShape="1">
          <a:blip r:embed="rId4">
            <a:alphaModFix/>
          </a:blip>
          <a:srcRect b="5446" l="0" r="0" t="13979"/>
          <a:stretch/>
        </p:blipFill>
        <p:spPr>
          <a:xfrm>
            <a:off x="4799798" y="793276"/>
            <a:ext cx="2829800" cy="34151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blurRad="157163" rotWithShape="0" algn="bl" dir="1920000" dist="57150">
              <a:srgbClr val="000000">
                <a:alpha val="49410"/>
              </a:srgbClr>
            </a:outerShdw>
          </a:effectLst>
        </p:spPr>
      </p:pic>
      <p:sp>
        <p:nvSpPr>
          <p:cNvPr id="257" name="Google Shape;257;p42"/>
          <p:cNvSpPr txBox="1"/>
          <p:nvPr/>
        </p:nvSpPr>
        <p:spPr>
          <a:xfrm>
            <a:off x="1361951" y="4208388"/>
            <a:ext cx="28299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i="0" lang="en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2014: Robonaut 2</a:t>
            </a:r>
            <a:endParaRPr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58" name="Google Shape;258;p42"/>
          <p:cNvPicPr preferRelativeResize="0"/>
          <p:nvPr/>
        </p:nvPicPr>
        <p:blipFill rotWithShape="1">
          <a:blip r:embed="rId5">
            <a:alphaModFix/>
          </a:blip>
          <a:srcRect b="3853" l="0" r="0" t="15689"/>
          <a:stretch/>
        </p:blipFill>
        <p:spPr>
          <a:xfrm>
            <a:off x="1361901" y="793263"/>
            <a:ext cx="2829800" cy="34151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blurRad="157163" rotWithShape="0" algn="bl" dir="1920000" dist="57150">
              <a:srgbClr val="000000">
                <a:alpha val="4941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Google Shape;265;p43"/>
          <p:cNvPicPr preferRelativeResize="0"/>
          <p:nvPr/>
        </p:nvPicPr>
        <p:blipFill rotWithShape="1">
          <a:blip r:embed="rId3">
            <a:alphaModFix/>
          </a:blip>
          <a:srcRect b="10233" l="0" r="0" t="0"/>
          <a:stretch/>
        </p:blipFill>
        <p:spPr>
          <a:xfrm>
            <a:off x="685800" y="0"/>
            <a:ext cx="7646950" cy="4617076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43"/>
          <p:cNvSpPr txBox="1"/>
          <p:nvPr>
            <p:ph type="title"/>
          </p:nvPr>
        </p:nvSpPr>
        <p:spPr>
          <a:xfrm>
            <a:off x="2322019" y="935050"/>
            <a:ext cx="5731200" cy="696900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/>
              <a:t>The Future of Space Robotics</a:t>
            </a:r>
            <a:endParaRPr sz="1800"/>
          </a:p>
        </p:txBody>
      </p:sp>
      <p:sp>
        <p:nvSpPr>
          <p:cNvPr id="267" name="Google Shape;267;p43"/>
          <p:cNvSpPr/>
          <p:nvPr/>
        </p:nvSpPr>
        <p:spPr>
          <a:xfrm>
            <a:off x="-186325" y="-12525"/>
            <a:ext cx="1675500" cy="540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Image" id="268" name="Google Shape;268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50117" y="4646643"/>
            <a:ext cx="203813" cy="399327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43"/>
          <p:cNvSpPr txBox="1"/>
          <p:nvPr/>
        </p:nvSpPr>
        <p:spPr>
          <a:xfrm>
            <a:off x="19200" y="4143000"/>
            <a:ext cx="91056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ctr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version of ROS for space applications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pen Robotics 202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797979"/>
      </a:dk1>
      <a:lt1>
        <a:srgbClr val="790041"/>
      </a:lt1>
      <a:dk2>
        <a:srgbClr val="C0C0C0"/>
      </a:dk2>
      <a:lt2>
        <a:srgbClr val="E6E6E6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